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8" r:id="rId2"/>
    <p:sldId id="349" r:id="rId3"/>
    <p:sldId id="304" r:id="rId4"/>
    <p:sldId id="410" r:id="rId5"/>
    <p:sldId id="376" r:id="rId6"/>
    <p:sldId id="382" r:id="rId7"/>
    <p:sldId id="424" r:id="rId8"/>
    <p:sldId id="425" r:id="rId9"/>
    <p:sldId id="426" r:id="rId10"/>
    <p:sldId id="427" r:id="rId11"/>
    <p:sldId id="411" r:id="rId12"/>
    <p:sldId id="428" r:id="rId13"/>
    <p:sldId id="429" r:id="rId14"/>
    <p:sldId id="413" r:id="rId15"/>
    <p:sldId id="414" r:id="rId16"/>
    <p:sldId id="430" r:id="rId17"/>
    <p:sldId id="437" r:id="rId18"/>
    <p:sldId id="415" r:id="rId19"/>
    <p:sldId id="431" r:id="rId20"/>
    <p:sldId id="416" r:id="rId21"/>
    <p:sldId id="417" r:id="rId22"/>
    <p:sldId id="434" r:id="rId23"/>
    <p:sldId id="435" r:id="rId24"/>
    <p:sldId id="420" r:id="rId25"/>
    <p:sldId id="423" r:id="rId26"/>
    <p:sldId id="421" r:id="rId27"/>
    <p:sldId id="422" r:id="rId28"/>
    <p:sldId id="436" r:id="rId29"/>
    <p:sldId id="418" r:id="rId30"/>
    <p:sldId id="442" r:id="rId31"/>
    <p:sldId id="441" r:id="rId32"/>
    <p:sldId id="444" r:id="rId33"/>
    <p:sldId id="449" r:id="rId34"/>
    <p:sldId id="448" r:id="rId35"/>
    <p:sldId id="445" r:id="rId36"/>
    <p:sldId id="438" r:id="rId37"/>
    <p:sldId id="440" r:id="rId38"/>
    <p:sldId id="447" r:id="rId39"/>
    <p:sldId id="439" r:id="rId40"/>
    <p:sldId id="446" r:id="rId41"/>
    <p:sldId id="443" r:id="rId42"/>
    <p:sldId id="433" r:id="rId43"/>
    <p:sldId id="408" r:id="rId44"/>
    <p:sldId id="432" r:id="rId45"/>
    <p:sldId id="409"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9"/>
            <p14:sldId id="304"/>
            <p14:sldId id="410"/>
            <p14:sldId id="376"/>
            <p14:sldId id="382"/>
            <p14:sldId id="424"/>
            <p14:sldId id="425"/>
            <p14:sldId id="426"/>
            <p14:sldId id="427"/>
            <p14:sldId id="411"/>
            <p14:sldId id="428"/>
            <p14:sldId id="429"/>
            <p14:sldId id="413"/>
            <p14:sldId id="414"/>
            <p14:sldId id="430"/>
            <p14:sldId id="437"/>
            <p14:sldId id="415"/>
            <p14:sldId id="431"/>
            <p14:sldId id="416"/>
            <p14:sldId id="417"/>
            <p14:sldId id="434"/>
            <p14:sldId id="435"/>
            <p14:sldId id="420"/>
            <p14:sldId id="423"/>
            <p14:sldId id="421"/>
            <p14:sldId id="422"/>
            <p14:sldId id="436"/>
            <p14:sldId id="418"/>
            <p14:sldId id="442"/>
            <p14:sldId id="441"/>
            <p14:sldId id="444"/>
            <p14:sldId id="449"/>
            <p14:sldId id="448"/>
            <p14:sldId id="445"/>
            <p14:sldId id="438"/>
            <p14:sldId id="440"/>
            <p14:sldId id="447"/>
            <p14:sldId id="439"/>
            <p14:sldId id="446"/>
            <p14:sldId id="443"/>
            <p14:sldId id="433"/>
            <p14:sldId id="408"/>
            <p14:sldId id="432"/>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63"/>
    <p:restoredTop sz="71585"/>
  </p:normalViewPr>
  <p:slideViewPr>
    <p:cSldViewPr snapToGrid="0" snapToObjects="1">
      <p:cViewPr varScale="1">
        <p:scale>
          <a:sx n="62" d="100"/>
          <a:sy n="62" d="100"/>
        </p:scale>
        <p:origin x="23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blogs.com/JokerShi/p/8117556.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a:t>
            </a:fld>
            <a:endParaRPr kumimoji="1" lang="zh-CN" altLang="en-US"/>
          </a:p>
        </p:txBody>
      </p:sp>
    </p:spTree>
    <p:extLst>
      <p:ext uri="{BB962C8B-B14F-4D97-AF65-F5344CB8AC3E}">
        <p14:creationId xmlns:p14="http://schemas.microsoft.com/office/powerpoint/2010/main" val="3771995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11</a:t>
            </a:fld>
            <a:endParaRPr kumimoji="1" lang="zh-CN" altLang="en-US"/>
          </a:p>
        </p:txBody>
      </p:sp>
    </p:spTree>
    <p:extLst>
      <p:ext uri="{BB962C8B-B14F-4D97-AF65-F5344CB8AC3E}">
        <p14:creationId xmlns:p14="http://schemas.microsoft.com/office/powerpoint/2010/main" val="256961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156912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13</a:t>
            </a:fld>
            <a:endParaRPr kumimoji="1" lang="zh-CN" altLang="en-US"/>
          </a:p>
        </p:txBody>
      </p:sp>
    </p:spTree>
    <p:extLst>
      <p:ext uri="{BB962C8B-B14F-4D97-AF65-F5344CB8AC3E}">
        <p14:creationId xmlns:p14="http://schemas.microsoft.com/office/powerpoint/2010/main" val="236062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14</a:t>
            </a:fld>
            <a:endParaRPr kumimoji="1" lang="zh-CN" altLang="en-US"/>
          </a:p>
        </p:txBody>
      </p:sp>
    </p:spTree>
    <p:extLst>
      <p:ext uri="{BB962C8B-B14F-4D97-AF65-F5344CB8AC3E}">
        <p14:creationId xmlns:p14="http://schemas.microsoft.com/office/powerpoint/2010/main" val="284574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15</a:t>
            </a:fld>
            <a:endParaRPr kumimoji="1" lang="zh-CN" altLang="en-US"/>
          </a:p>
        </p:txBody>
      </p:sp>
    </p:spTree>
    <p:extLst>
      <p:ext uri="{BB962C8B-B14F-4D97-AF65-F5344CB8AC3E}">
        <p14:creationId xmlns:p14="http://schemas.microsoft.com/office/powerpoint/2010/main" val="295469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3632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17</a:t>
            </a:fld>
            <a:endParaRPr kumimoji="1" lang="zh-CN" altLang="en-US"/>
          </a:p>
        </p:txBody>
      </p:sp>
    </p:spTree>
    <p:extLst>
      <p:ext uri="{BB962C8B-B14F-4D97-AF65-F5344CB8AC3E}">
        <p14:creationId xmlns:p14="http://schemas.microsoft.com/office/powerpoint/2010/main" val="388313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18</a:t>
            </a:fld>
            <a:endParaRPr kumimoji="1" lang="zh-CN" altLang="en-US"/>
          </a:p>
        </p:txBody>
      </p:sp>
    </p:spTree>
    <p:extLst>
      <p:ext uri="{BB962C8B-B14F-4D97-AF65-F5344CB8AC3E}">
        <p14:creationId xmlns:p14="http://schemas.microsoft.com/office/powerpoint/2010/main" val="3848619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具体的方法大家参考 </a:t>
            </a:r>
            <a:r>
              <a:rPr kumimoji="1" lang="en-US" altLang="zh-CN" sz="1200" dirty="0">
                <a:latin typeface="Microsoft YaHei" panose="020B0503020204020204" pitchFamily="34" charset="-122"/>
                <a:ea typeface="Microsoft YaHei" panose="020B0503020204020204" pitchFamily="34" charset="-122"/>
              </a:rPr>
              <a:t>on</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8</a:t>
            </a:r>
            <a:r>
              <a:rPr kumimoji="1" lang="zh-CN" altLang="en-US" sz="1200" dirty="0">
                <a:latin typeface="Microsoft YaHei" panose="020B0503020204020204" pitchFamily="34" charset="-122"/>
                <a:ea typeface="Microsoft YaHei" panose="020B0503020204020204" pitchFamily="34" charset="-122"/>
              </a:rPr>
              <a:t> 上的</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19</a:t>
            </a:fld>
            <a:endParaRPr kumimoji="1" lang="zh-CN" altLang="en-US"/>
          </a:p>
        </p:txBody>
      </p:sp>
    </p:spTree>
    <p:extLst>
      <p:ext uri="{BB962C8B-B14F-4D97-AF65-F5344CB8AC3E}">
        <p14:creationId xmlns:p14="http://schemas.microsoft.com/office/powerpoint/2010/main" val="26257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20</a:t>
            </a:fld>
            <a:endParaRPr kumimoji="1" lang="zh-CN" altLang="en-US"/>
          </a:p>
        </p:txBody>
      </p:sp>
    </p:spTree>
    <p:extLst>
      <p:ext uri="{BB962C8B-B14F-4D97-AF65-F5344CB8AC3E}">
        <p14:creationId xmlns:p14="http://schemas.microsoft.com/office/powerpoint/2010/main" val="290212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a:t>
            </a:fld>
            <a:endParaRPr kumimoji="1" lang="zh-CN" altLang="en-US"/>
          </a:p>
        </p:txBody>
      </p:sp>
    </p:spTree>
    <p:extLst>
      <p:ext uri="{BB962C8B-B14F-4D97-AF65-F5344CB8AC3E}">
        <p14:creationId xmlns:p14="http://schemas.microsoft.com/office/powerpoint/2010/main" val="1217010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21</a:t>
            </a:fld>
            <a:endParaRPr kumimoji="1" lang="zh-CN" altLang="en-US"/>
          </a:p>
        </p:txBody>
      </p:sp>
    </p:spTree>
    <p:extLst>
      <p:ext uri="{BB962C8B-B14F-4D97-AF65-F5344CB8AC3E}">
        <p14:creationId xmlns:p14="http://schemas.microsoft.com/office/powerpoint/2010/main" val="483997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22</a:t>
            </a:fld>
            <a:endParaRPr kumimoji="1" lang="zh-CN" altLang="en-US"/>
          </a:p>
        </p:txBody>
      </p:sp>
    </p:spTree>
    <p:extLst>
      <p:ext uri="{BB962C8B-B14F-4D97-AF65-F5344CB8AC3E}">
        <p14:creationId xmlns:p14="http://schemas.microsoft.com/office/powerpoint/2010/main" val="185492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23</a:t>
            </a:fld>
            <a:endParaRPr kumimoji="1" lang="zh-CN" altLang="en-US"/>
          </a:p>
        </p:txBody>
      </p:sp>
    </p:spTree>
    <p:extLst>
      <p:ext uri="{BB962C8B-B14F-4D97-AF65-F5344CB8AC3E}">
        <p14:creationId xmlns:p14="http://schemas.microsoft.com/office/powerpoint/2010/main" val="1177353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36870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298229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359491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3197016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619156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651074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41592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1524260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519949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640876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565724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635957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2551892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3499314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350687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2967443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2400439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3606392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https://www.cnblogs.com/JokerShi/p/8117556.html</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86822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73487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416226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541675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106572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27229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173730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7</a:t>
            </a:fld>
            <a:endParaRPr kumimoji="1" lang="zh-CN" altLang="en-US"/>
          </a:p>
        </p:txBody>
      </p:sp>
    </p:spTree>
    <p:extLst>
      <p:ext uri="{BB962C8B-B14F-4D97-AF65-F5344CB8AC3E}">
        <p14:creationId xmlns:p14="http://schemas.microsoft.com/office/powerpoint/2010/main" val="52351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a:t>
            </a:fld>
            <a:endParaRPr kumimoji="1" lang="zh-CN" altLang="en-US"/>
          </a:p>
        </p:txBody>
      </p:sp>
    </p:spTree>
    <p:extLst>
      <p:ext uri="{BB962C8B-B14F-4D97-AF65-F5344CB8AC3E}">
        <p14:creationId xmlns:p14="http://schemas.microsoft.com/office/powerpoint/2010/main" val="220784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a:t>
            </a:fld>
            <a:endParaRPr kumimoji="1" lang="zh-CN" altLang="en-US"/>
          </a:p>
        </p:txBody>
      </p:sp>
    </p:spTree>
    <p:extLst>
      <p:ext uri="{BB962C8B-B14F-4D97-AF65-F5344CB8AC3E}">
        <p14:creationId xmlns:p14="http://schemas.microsoft.com/office/powerpoint/2010/main" val="191695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10</a:t>
            </a:fld>
            <a:endParaRPr kumimoji="1" lang="zh-CN" altLang="en-US"/>
          </a:p>
        </p:txBody>
      </p:sp>
    </p:spTree>
    <p:extLst>
      <p:ext uri="{BB962C8B-B14F-4D97-AF65-F5344CB8AC3E}">
        <p14:creationId xmlns:p14="http://schemas.microsoft.com/office/powerpoint/2010/main" val="371006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en-US" altLang="zh-CN" sz="7200" dirty="0">
                <a:latin typeface="Microsoft YaHei" panose="020B0503020204020204" pitchFamily="34" charset="-122"/>
                <a:ea typeface="Microsoft YaHei" panose="020B0503020204020204" pitchFamily="34" charset="-122"/>
              </a:rPr>
              <a:t>Java</a:t>
            </a:r>
            <a:endParaRPr kumimoji="1" lang="zh-CN" altLang="en-US" sz="72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15</a:t>
            </a:r>
            <a:r>
              <a:rPr kumimoji="1" lang="zh-CN" altLang="en-US" sz="4000" dirty="0">
                <a:latin typeface="Microsoft YaHei" panose="020B0503020204020204" pitchFamily="34" charset="-122"/>
                <a:ea typeface="Microsoft YaHei" panose="020B0503020204020204" pitchFamily="34" charset="-122"/>
              </a:rPr>
              <a:t>节   泛型和容器</a:t>
            </a:r>
            <a:endParaRPr kumimoji="1" lang="en-US" altLang="zh-CN" sz="4000" dirty="0">
              <a:latin typeface="Microsoft YaHei" panose="020B0503020204020204" pitchFamily="34" charset="-122"/>
              <a:ea typeface="Microsoft YaHei" panose="020B0503020204020204" pitchFamily="34" charset="-122"/>
            </a:endParaRPr>
          </a:p>
        </p:txBody>
      </p:sp>
      <p:pic>
        <p:nvPicPr>
          <p:cNvPr id="5" name="图片 2">
            <a:extLst>
              <a:ext uri="{FF2B5EF4-FFF2-40B4-BE49-F238E27FC236}">
                <a16:creationId xmlns:a16="http://schemas.microsoft.com/office/drawing/2014/main" id="{59775E4F-91FF-944A-AA06-0A277F2865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泛型类</a:t>
            </a: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栈</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528320" y="3616960"/>
            <a:ext cx="4429760" cy="1689052"/>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是</a:t>
            </a:r>
            <a:r>
              <a:rPr kumimoji="1" lang="en-US" altLang="zh-CN" sz="2400" dirty="0">
                <a:latin typeface="Microsoft YaHei" panose="020B0503020204020204" pitchFamily="34" charset="-122"/>
                <a:ea typeface="Microsoft YaHei" panose="020B0503020204020204" pitchFamily="34" charset="-122"/>
              </a:rPr>
              <a:t>JDK</a:t>
            </a:r>
            <a:r>
              <a:rPr kumimoji="1" lang="zh-CN" altLang="en-US" sz="2400" dirty="0">
                <a:latin typeface="Microsoft YaHei" panose="020B0503020204020204" pitchFamily="34" charset="-122"/>
                <a:ea typeface="Microsoft YaHei" panose="020B0503020204020204" pitchFamily="34" charset="-122"/>
              </a:rPr>
              <a:t>提供的</a:t>
            </a:r>
            <a:r>
              <a:rPr kumimoji="1" lang="en-US" altLang="zh-CN" sz="2400" dirty="0">
                <a:latin typeface="Microsoft YaHei" panose="020B0503020204020204" pitchFamily="34" charset="-122"/>
                <a:ea typeface="Microsoft YaHei" panose="020B0503020204020204" pitchFamily="34" charset="-122"/>
              </a:rPr>
              <a:t>Stack</a:t>
            </a:r>
            <a:r>
              <a:rPr kumimoji="1" lang="zh-CN" altLang="en-US" sz="2400" dirty="0">
                <a:latin typeface="Microsoft YaHei" panose="020B0503020204020204" pitchFamily="34" charset="-122"/>
                <a:ea typeface="Microsoft YaHei" panose="020B0503020204020204" pitchFamily="34" charset="-122"/>
              </a:rPr>
              <a:t>，它可以容纳各种数据类型，包括你自定义的类。</a:t>
            </a:r>
          </a:p>
        </p:txBody>
      </p:sp>
      <p:pic>
        <p:nvPicPr>
          <p:cNvPr id="6" name="图片 5">
            <a:extLst>
              <a:ext uri="{FF2B5EF4-FFF2-40B4-BE49-F238E27FC236}">
                <a16:creationId xmlns:a16="http://schemas.microsoft.com/office/drawing/2014/main" id="{135256E5-AE55-C849-B79E-0B0EF7B66D54}"/>
              </a:ext>
            </a:extLst>
          </p:cNvPr>
          <p:cNvPicPr>
            <a:picLocks noChangeAspect="1"/>
          </p:cNvPicPr>
          <p:nvPr/>
        </p:nvPicPr>
        <p:blipFill>
          <a:blip r:embed="rId4"/>
          <a:stretch>
            <a:fillRect/>
          </a:stretch>
        </p:blipFill>
        <p:spPr>
          <a:xfrm>
            <a:off x="5638800" y="2299970"/>
            <a:ext cx="6553200" cy="4330700"/>
          </a:xfrm>
          <a:prstGeom prst="rect">
            <a:avLst/>
          </a:prstGeom>
        </p:spPr>
      </p:pic>
    </p:spTree>
    <p:extLst>
      <p:ext uri="{BB962C8B-B14F-4D97-AF65-F5344CB8AC3E}">
        <p14:creationId xmlns:p14="http://schemas.microsoft.com/office/powerpoint/2010/main" val="244517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泛型方法</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7572408" y="4333291"/>
            <a:ext cx="4382704" cy="458908"/>
          </a:xfrm>
          <a:prstGeom prst="rect">
            <a:avLst/>
          </a:prstGeom>
          <a:solidFill>
            <a:schemeClr val="accent2"/>
          </a:solidFill>
        </p:spPr>
        <p:txBody>
          <a:bodyPr wrap="square" rtlCol="0">
            <a:spAutoFit/>
          </a:bodyPr>
          <a:lstStyle/>
          <a:p>
            <a:pPr>
              <a:lnSpc>
                <a:spcPct val="150000"/>
              </a:lnSpc>
            </a:pPr>
            <a:r>
              <a:rPr kumimoji="1" lang="zh-CN" altLang="en-US" dirty="0">
                <a:solidFill>
                  <a:schemeClr val="bg1"/>
                </a:solidFill>
                <a:latin typeface="Microsoft YaHei" panose="020B0503020204020204" pitchFamily="34" charset="-122"/>
                <a:ea typeface="Microsoft YaHei" panose="020B0503020204020204" pitchFamily="34" charset="-122"/>
              </a:rPr>
              <a:t>方法的返回类型和参数在调用的时候决定</a:t>
            </a:r>
          </a:p>
        </p:txBody>
      </p:sp>
      <p:pic>
        <p:nvPicPr>
          <p:cNvPr id="3" name="图片 2">
            <a:extLst>
              <a:ext uri="{FF2B5EF4-FFF2-40B4-BE49-F238E27FC236}">
                <a16:creationId xmlns:a16="http://schemas.microsoft.com/office/drawing/2014/main" id="{7F2F993A-BF9C-1946-BB8B-6A58A7FD5F35}"/>
              </a:ext>
            </a:extLst>
          </p:cNvPr>
          <p:cNvPicPr>
            <a:picLocks noChangeAspect="1"/>
          </p:cNvPicPr>
          <p:nvPr/>
        </p:nvPicPr>
        <p:blipFill>
          <a:blip r:embed="rId4"/>
          <a:stretch>
            <a:fillRect/>
          </a:stretch>
        </p:blipFill>
        <p:spPr>
          <a:xfrm>
            <a:off x="577850" y="4149090"/>
            <a:ext cx="5143500" cy="2552700"/>
          </a:xfrm>
          <a:prstGeom prst="rect">
            <a:avLst/>
          </a:prstGeom>
          <a:ln w="28575">
            <a:solidFill>
              <a:schemeClr val="bg1">
                <a:lumMod val="65000"/>
              </a:schemeClr>
            </a:solidFill>
            <a:tailEnd type="triangle"/>
          </a:ln>
        </p:spPr>
      </p:pic>
      <p:sp>
        <p:nvSpPr>
          <p:cNvPr id="5" name="文本框 4">
            <a:extLst>
              <a:ext uri="{FF2B5EF4-FFF2-40B4-BE49-F238E27FC236}">
                <a16:creationId xmlns:a16="http://schemas.microsoft.com/office/drawing/2014/main" id="{F0CAA27B-E575-9C4C-8D3B-8B3F5F9BD744}"/>
              </a:ext>
            </a:extLst>
          </p:cNvPr>
          <p:cNvSpPr txBox="1"/>
          <p:nvPr/>
        </p:nvSpPr>
        <p:spPr>
          <a:xfrm>
            <a:off x="577850" y="2790479"/>
            <a:ext cx="3290570" cy="369332"/>
          </a:xfrm>
          <a:prstGeom prst="rect">
            <a:avLst/>
          </a:prstGeom>
          <a:solidFill>
            <a:schemeClr val="accent2"/>
          </a:solidFill>
        </p:spPr>
        <p:txBody>
          <a:bodyPr wrap="square" rtlCol="0">
            <a:spAutoFit/>
          </a:bodyPr>
          <a:lstStyle/>
          <a:p>
            <a:r>
              <a:rPr kumimoji="1" lang="en-US" altLang="zh-CN" dirty="0">
                <a:solidFill>
                  <a:schemeClr val="bg1"/>
                </a:solidFill>
              </a:rPr>
              <a:t>&lt;T&gt;</a:t>
            </a:r>
            <a:r>
              <a:rPr kumimoji="1" lang="zh-CN" altLang="en-US" dirty="0">
                <a:solidFill>
                  <a:schemeClr val="bg1"/>
                </a:solidFill>
              </a:rPr>
              <a:t>表示此方法持有一个类型</a:t>
            </a:r>
            <a:r>
              <a:rPr kumimoji="1" lang="en-US" altLang="zh-CN" dirty="0">
                <a:solidFill>
                  <a:schemeClr val="bg1"/>
                </a:solidFill>
              </a:rPr>
              <a:t>T</a:t>
            </a:r>
          </a:p>
        </p:txBody>
      </p:sp>
      <p:sp>
        <p:nvSpPr>
          <p:cNvPr id="6" name="文本框 5">
            <a:extLst>
              <a:ext uri="{FF2B5EF4-FFF2-40B4-BE49-F238E27FC236}">
                <a16:creationId xmlns:a16="http://schemas.microsoft.com/office/drawing/2014/main" id="{A0065629-A058-E348-9497-DCA03A79D1E1}"/>
              </a:ext>
            </a:extLst>
          </p:cNvPr>
          <p:cNvSpPr txBox="1"/>
          <p:nvPr/>
        </p:nvSpPr>
        <p:spPr>
          <a:xfrm>
            <a:off x="3685352" y="3472959"/>
            <a:ext cx="2032000" cy="369332"/>
          </a:xfrm>
          <a:prstGeom prst="rect">
            <a:avLst/>
          </a:prstGeom>
          <a:solidFill>
            <a:schemeClr val="accent2"/>
          </a:solidFill>
        </p:spPr>
        <p:txBody>
          <a:bodyPr wrap="square" rtlCol="0">
            <a:spAutoFit/>
          </a:bodyPr>
          <a:lstStyle/>
          <a:p>
            <a:r>
              <a:rPr kumimoji="1" lang="zh-CN" altLang="en-US" dirty="0">
                <a:solidFill>
                  <a:schemeClr val="bg1"/>
                </a:solidFill>
              </a:rPr>
              <a:t>参数为</a:t>
            </a:r>
            <a:r>
              <a:rPr kumimoji="1" lang="en-US" altLang="zh-CN" dirty="0">
                <a:solidFill>
                  <a:schemeClr val="bg1"/>
                </a:solidFill>
              </a:rPr>
              <a:t>T</a:t>
            </a:r>
            <a:r>
              <a:rPr kumimoji="1" lang="zh-CN" altLang="en-US" dirty="0">
                <a:solidFill>
                  <a:schemeClr val="bg1"/>
                </a:solidFill>
              </a:rPr>
              <a:t>类型数组</a:t>
            </a:r>
            <a:endParaRPr kumimoji="1" lang="en-US" altLang="zh-CN" dirty="0">
              <a:solidFill>
                <a:schemeClr val="bg1"/>
              </a:solidFill>
            </a:endParaRPr>
          </a:p>
        </p:txBody>
      </p:sp>
      <p:pic>
        <p:nvPicPr>
          <p:cNvPr id="12" name="图片 11">
            <a:extLst>
              <a:ext uri="{FF2B5EF4-FFF2-40B4-BE49-F238E27FC236}">
                <a16:creationId xmlns:a16="http://schemas.microsoft.com/office/drawing/2014/main" id="{1943C487-5F5B-664E-BDA0-9DB7B5CBD5B6}"/>
              </a:ext>
            </a:extLst>
          </p:cNvPr>
          <p:cNvPicPr>
            <a:picLocks noChangeAspect="1"/>
          </p:cNvPicPr>
          <p:nvPr/>
        </p:nvPicPr>
        <p:blipFill>
          <a:blip r:embed="rId5"/>
          <a:stretch>
            <a:fillRect/>
          </a:stretch>
        </p:blipFill>
        <p:spPr>
          <a:xfrm>
            <a:off x="7547610" y="5425440"/>
            <a:ext cx="4432300" cy="596900"/>
          </a:xfrm>
          <a:prstGeom prst="rect">
            <a:avLst/>
          </a:prstGeom>
        </p:spPr>
      </p:pic>
      <p:cxnSp>
        <p:nvCxnSpPr>
          <p:cNvPr id="14" name="直线箭头连接符 13">
            <a:extLst>
              <a:ext uri="{FF2B5EF4-FFF2-40B4-BE49-F238E27FC236}">
                <a16:creationId xmlns:a16="http://schemas.microsoft.com/office/drawing/2014/main" id="{A4CC49D7-B1E5-964B-AB3C-A197C287345C}"/>
              </a:ext>
            </a:extLst>
          </p:cNvPr>
          <p:cNvCxnSpPr>
            <a:stCxn id="5" idx="2"/>
          </p:cNvCxnSpPr>
          <p:nvPr/>
        </p:nvCxnSpPr>
        <p:spPr>
          <a:xfrm flipH="1">
            <a:off x="1686560" y="3159811"/>
            <a:ext cx="536575" cy="21233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B714EBEE-5E96-B443-8EB8-9BC4EA533802}"/>
              </a:ext>
            </a:extLst>
          </p:cNvPr>
          <p:cNvCxnSpPr>
            <a:stCxn id="6" idx="2"/>
          </p:cNvCxnSpPr>
          <p:nvPr/>
        </p:nvCxnSpPr>
        <p:spPr>
          <a:xfrm flipH="1">
            <a:off x="3149600" y="3842291"/>
            <a:ext cx="1551752" cy="14409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A99F9E1-9BF5-1848-8564-8A492552AC25}"/>
              </a:ext>
            </a:extLst>
          </p:cNvPr>
          <p:cNvCxnSpPr>
            <a:stCxn id="4" idx="2"/>
          </p:cNvCxnSpPr>
          <p:nvPr/>
        </p:nvCxnSpPr>
        <p:spPr>
          <a:xfrm>
            <a:off x="9763760" y="4792199"/>
            <a:ext cx="0" cy="491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6E845D8-0C05-0847-8F3A-4ADE16788674}"/>
              </a:ext>
            </a:extLst>
          </p:cNvPr>
          <p:cNvSpPr txBox="1"/>
          <p:nvPr/>
        </p:nvSpPr>
        <p:spPr>
          <a:xfrm>
            <a:off x="128016" y="1957183"/>
            <a:ext cx="7285990" cy="400110"/>
          </a:xfrm>
          <a:prstGeom prst="rect">
            <a:avLst/>
          </a:prstGeom>
          <a:solidFill>
            <a:schemeClr val="accent1"/>
          </a:solidFill>
        </p:spPr>
        <p:txBody>
          <a:bodyPr wrap="square" rtlCol="0">
            <a:spAutoFit/>
          </a:bodyPr>
          <a:lstStyle/>
          <a:p>
            <a:r>
              <a:rPr kumimoji="1" lang="zh-CN" altLang="en-US" sz="2000" dirty="0">
                <a:solidFill>
                  <a:schemeClr val="bg1"/>
                </a:solidFill>
              </a:rPr>
              <a:t>方法定义</a:t>
            </a:r>
            <a:r>
              <a:rPr kumimoji="1" lang="en-US" altLang="zh-CN" sz="2000" dirty="0">
                <a:solidFill>
                  <a:schemeClr val="bg1"/>
                </a:solidFill>
              </a:rPr>
              <a:t>:</a:t>
            </a:r>
            <a:r>
              <a:rPr kumimoji="1" lang="zh-CN" altLang="en-US" sz="2000" dirty="0">
                <a:solidFill>
                  <a:schemeClr val="bg1"/>
                </a:solidFill>
              </a:rPr>
              <a:t> </a:t>
            </a:r>
            <a:r>
              <a:rPr lang="en-US" altLang="zh-CN" sz="2000" dirty="0"/>
              <a:t> </a:t>
            </a:r>
            <a:r>
              <a:rPr lang="en-US" altLang="zh-CN" sz="2000" dirty="0">
                <a:solidFill>
                  <a:schemeClr val="bg1"/>
                </a:solidFill>
              </a:rPr>
              <a:t>&lt;</a:t>
            </a:r>
            <a:r>
              <a:rPr lang="zh-CN" altLang="en-US" sz="2000" dirty="0">
                <a:solidFill>
                  <a:schemeClr val="bg1"/>
                </a:solidFill>
              </a:rPr>
              <a:t>类型参数列表</a:t>
            </a:r>
            <a:r>
              <a:rPr lang="en-US" altLang="zh-CN" sz="2000" dirty="0">
                <a:solidFill>
                  <a:schemeClr val="bg1"/>
                </a:solidFill>
              </a:rPr>
              <a:t>&gt; </a:t>
            </a:r>
            <a:r>
              <a:rPr lang="zh-CN" altLang="en-US" sz="2000" dirty="0">
                <a:solidFill>
                  <a:schemeClr val="bg1"/>
                </a:solidFill>
              </a:rPr>
              <a:t>返回值类型 方法名</a:t>
            </a:r>
            <a:r>
              <a:rPr lang="en-US" altLang="zh-CN" sz="2000" dirty="0">
                <a:solidFill>
                  <a:schemeClr val="bg1"/>
                </a:solidFill>
              </a:rPr>
              <a:t>([</a:t>
            </a:r>
            <a:r>
              <a:rPr lang="zh-CN" altLang="en-US" sz="2000" dirty="0">
                <a:solidFill>
                  <a:schemeClr val="bg1"/>
                </a:solidFill>
              </a:rPr>
              <a:t>形式参数列表</a:t>
            </a:r>
            <a:r>
              <a:rPr lang="en-US" altLang="zh-CN" sz="2000" dirty="0">
                <a:solidFill>
                  <a:schemeClr val="bg1"/>
                </a:solidFill>
              </a:rPr>
              <a:t>]) </a:t>
            </a:r>
            <a:endParaRPr kumimoji="1" lang="zh-CN" altLang="en-US" sz="2000" dirty="0">
              <a:solidFill>
                <a:schemeClr val="bg1"/>
              </a:solidFill>
            </a:endParaRPr>
          </a:p>
        </p:txBody>
      </p:sp>
      <p:sp>
        <p:nvSpPr>
          <p:cNvPr id="20" name="文本框 19">
            <a:extLst>
              <a:ext uri="{FF2B5EF4-FFF2-40B4-BE49-F238E27FC236}">
                <a16:creationId xmlns:a16="http://schemas.microsoft.com/office/drawing/2014/main" id="{E16E3B94-D5DA-0C49-ABE1-8A565CF3605A}"/>
              </a:ext>
            </a:extLst>
          </p:cNvPr>
          <p:cNvSpPr txBox="1"/>
          <p:nvPr/>
        </p:nvSpPr>
        <p:spPr>
          <a:xfrm>
            <a:off x="9145858" y="2081693"/>
            <a:ext cx="1235804" cy="400110"/>
          </a:xfrm>
          <a:prstGeom prst="rect">
            <a:avLst/>
          </a:prstGeom>
          <a:solidFill>
            <a:schemeClr val="accent1"/>
          </a:solidFill>
        </p:spPr>
        <p:txBody>
          <a:bodyPr wrap="square" rtlCol="0">
            <a:spAutoFit/>
          </a:bodyPr>
          <a:lstStyle/>
          <a:p>
            <a:r>
              <a:rPr kumimoji="1" lang="zh-CN" altLang="en-US" sz="2000" dirty="0">
                <a:solidFill>
                  <a:schemeClr val="bg1"/>
                </a:solidFill>
              </a:rPr>
              <a:t>方法调用</a:t>
            </a:r>
          </a:p>
        </p:txBody>
      </p:sp>
    </p:spTree>
    <p:extLst>
      <p:ext uri="{BB962C8B-B14F-4D97-AF65-F5344CB8AC3E}">
        <p14:creationId xmlns:p14="http://schemas.microsoft.com/office/powerpoint/2010/main" val="380113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泛型方法</a:t>
            </a:r>
            <a:endParaRPr kumimoji="1" lang="en-US" altLang="zh-CN" sz="4800" dirty="0">
              <a:ea typeface="Microsoft YaHei" panose="020B0503020204020204" pitchFamily="34" charset="-122"/>
            </a:endParaRPr>
          </a:p>
        </p:txBody>
      </p:sp>
      <p:sp>
        <p:nvSpPr>
          <p:cNvPr id="7" name="文本框 6">
            <a:extLst>
              <a:ext uri="{FF2B5EF4-FFF2-40B4-BE49-F238E27FC236}">
                <a16:creationId xmlns:a16="http://schemas.microsoft.com/office/drawing/2014/main" id="{E3357CAE-D62D-3844-8DE6-074DB55FC677}"/>
              </a:ext>
            </a:extLst>
          </p:cNvPr>
          <p:cNvSpPr txBox="1"/>
          <p:nvPr/>
        </p:nvSpPr>
        <p:spPr>
          <a:xfrm>
            <a:off x="3603812" y="3429000"/>
            <a:ext cx="5432611"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r>
              <a:rPr kumimoji="1" lang="en-US" altLang="zh-CN" sz="2400" dirty="0">
                <a:solidFill>
                  <a:schemeClr val="bg1"/>
                </a:solidFill>
              </a:rPr>
              <a:t>(test</a:t>
            </a:r>
            <a:r>
              <a:rPr kumimoji="1" lang="zh-CN" altLang="en-US" sz="2400" dirty="0">
                <a:solidFill>
                  <a:schemeClr val="bg1"/>
                </a:solidFill>
              </a:rPr>
              <a:t>中的</a:t>
            </a:r>
            <a:r>
              <a:rPr kumimoji="1" lang="en-US" altLang="zh-CN" sz="2400" dirty="0" err="1">
                <a:solidFill>
                  <a:schemeClr val="bg1"/>
                </a:solidFill>
              </a:rPr>
              <a:t>genericityMethod</a:t>
            </a:r>
            <a:r>
              <a:rPr kumimoji="1" lang="en-US" altLang="zh-CN" sz="2400" dirty="0">
                <a:solidFill>
                  <a:schemeClr val="bg1"/>
                </a:solidFill>
              </a:rPr>
              <a:t>)</a:t>
            </a:r>
            <a:endParaRPr kumimoji="1" lang="zh-CN" altLang="en-US" sz="2400" dirty="0">
              <a:solidFill>
                <a:schemeClr val="bg1"/>
              </a:solidFill>
            </a:endParaRPr>
          </a:p>
        </p:txBody>
      </p:sp>
    </p:spTree>
    <p:extLst>
      <p:ext uri="{BB962C8B-B14F-4D97-AF65-F5344CB8AC3E}">
        <p14:creationId xmlns:p14="http://schemas.microsoft.com/office/powerpoint/2010/main" val="427922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02071" y="399734"/>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泛型接口</a:t>
            </a:r>
            <a:endParaRPr kumimoji="1" lang="en-US" altLang="zh-CN" sz="4800" dirty="0">
              <a:ea typeface="Microsoft YaHei" panose="020B0503020204020204" pitchFamily="34" charset="-122"/>
            </a:endParaRPr>
          </a:p>
        </p:txBody>
      </p:sp>
      <p:pic>
        <p:nvPicPr>
          <p:cNvPr id="3" name="图片 2">
            <a:extLst>
              <a:ext uri="{FF2B5EF4-FFF2-40B4-BE49-F238E27FC236}">
                <a16:creationId xmlns:a16="http://schemas.microsoft.com/office/drawing/2014/main" id="{FE866B0C-D95C-1049-BDF6-B5E38A37C806}"/>
              </a:ext>
            </a:extLst>
          </p:cNvPr>
          <p:cNvPicPr>
            <a:picLocks noChangeAspect="1"/>
          </p:cNvPicPr>
          <p:nvPr/>
        </p:nvPicPr>
        <p:blipFill>
          <a:blip r:embed="rId4"/>
          <a:stretch>
            <a:fillRect/>
          </a:stretch>
        </p:blipFill>
        <p:spPr>
          <a:xfrm>
            <a:off x="7064188" y="3729740"/>
            <a:ext cx="5065262" cy="3128259"/>
          </a:xfrm>
          <a:prstGeom prst="rect">
            <a:avLst/>
          </a:prstGeom>
        </p:spPr>
      </p:pic>
      <p:pic>
        <p:nvPicPr>
          <p:cNvPr id="5" name="图片 4">
            <a:extLst>
              <a:ext uri="{FF2B5EF4-FFF2-40B4-BE49-F238E27FC236}">
                <a16:creationId xmlns:a16="http://schemas.microsoft.com/office/drawing/2014/main" id="{DD9E1741-34D7-1141-AEC4-9470F1FBB51D}"/>
              </a:ext>
            </a:extLst>
          </p:cNvPr>
          <p:cNvPicPr>
            <a:picLocks noChangeAspect="1"/>
          </p:cNvPicPr>
          <p:nvPr/>
        </p:nvPicPr>
        <p:blipFill>
          <a:blip r:embed="rId5"/>
          <a:stretch>
            <a:fillRect/>
          </a:stretch>
        </p:blipFill>
        <p:spPr>
          <a:xfrm>
            <a:off x="4111054" y="1356235"/>
            <a:ext cx="4914900" cy="1930400"/>
          </a:xfrm>
          <a:prstGeom prst="rect">
            <a:avLst/>
          </a:prstGeom>
        </p:spPr>
      </p:pic>
      <p:pic>
        <p:nvPicPr>
          <p:cNvPr id="4" name="图片 3">
            <a:extLst>
              <a:ext uri="{FF2B5EF4-FFF2-40B4-BE49-F238E27FC236}">
                <a16:creationId xmlns:a16="http://schemas.microsoft.com/office/drawing/2014/main" id="{E1FCB59D-DAB4-934E-854D-84B7E669F771}"/>
              </a:ext>
            </a:extLst>
          </p:cNvPr>
          <p:cNvPicPr>
            <a:picLocks noChangeAspect="1"/>
          </p:cNvPicPr>
          <p:nvPr/>
        </p:nvPicPr>
        <p:blipFill>
          <a:blip r:embed="rId6"/>
          <a:stretch>
            <a:fillRect/>
          </a:stretch>
        </p:blipFill>
        <p:spPr>
          <a:xfrm>
            <a:off x="62550" y="3801035"/>
            <a:ext cx="6505954" cy="2955128"/>
          </a:xfrm>
          <a:prstGeom prst="rect">
            <a:avLst/>
          </a:prstGeom>
        </p:spPr>
      </p:pic>
    </p:spTree>
    <p:extLst>
      <p:ext uri="{BB962C8B-B14F-4D97-AF65-F5344CB8AC3E}">
        <p14:creationId xmlns:p14="http://schemas.microsoft.com/office/powerpoint/2010/main" val="68326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泛型再唠叨几句</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2191354" y="2946825"/>
            <a:ext cx="9253728" cy="168905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泛型的知识点还远不止这些，我们现在学的是最常用的</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促成泛型出现的最主要的动机之一是为了创建集合类</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还是一句老话：按需使用</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84555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容器</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C8189F46-8C16-0C48-AC84-03A053ECA884}"/>
              </a:ext>
            </a:extLst>
          </p:cNvPr>
          <p:cNvSpPr txBox="1"/>
          <p:nvPr/>
        </p:nvSpPr>
        <p:spPr>
          <a:xfrm>
            <a:off x="3974011" y="2750728"/>
            <a:ext cx="5206201" cy="1689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现实生活中，容器用来装东西</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编程语境中，容器用来装对象</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9837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容器</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C8189F46-8C16-0C48-AC84-03A053ECA884}"/>
              </a:ext>
            </a:extLst>
          </p:cNvPr>
          <p:cNvSpPr txBox="1"/>
          <p:nvPr/>
        </p:nvSpPr>
        <p:spPr>
          <a:xfrm>
            <a:off x="314601" y="2620790"/>
            <a:ext cx="5015194" cy="2797048"/>
          </a:xfrm>
          <a:prstGeom prst="rect">
            <a:avLst/>
          </a:prstGeom>
          <a:noFill/>
        </p:spPr>
        <p:txBody>
          <a:bodyPr wrap="square" rtlCol="0">
            <a:spAutoFit/>
          </a:bodyPr>
          <a:lstStyle/>
          <a:p>
            <a:pPr>
              <a:lnSpc>
                <a:spcPct val="150000"/>
              </a:lnSpc>
            </a:pPr>
            <a:r>
              <a:rPr lang="en-US" altLang="zh-CN" sz="2400" b="1" u="sng" dirty="0" err="1">
                <a:solidFill>
                  <a:schemeClr val="accent2"/>
                </a:solidFill>
                <a:latin typeface="Microsoft YaHei" panose="020B0503020204020204" pitchFamily="34" charset="-122"/>
                <a:ea typeface="Microsoft YaHei" panose="020B0503020204020204" pitchFamily="34" charset="-122"/>
              </a:rPr>
              <a:t>java.util</a:t>
            </a:r>
            <a:r>
              <a:rPr lang="en-US" altLang="zh-CN" sz="2400" u="sng" dirty="0">
                <a:solidFill>
                  <a:schemeClr val="accent2"/>
                </a:solidFill>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库提供了一套相当完整的集合类（</a:t>
            </a:r>
            <a:r>
              <a:rPr lang="en-US" altLang="zh-CN" sz="2400" dirty="0">
                <a:latin typeface="Microsoft YaHei" panose="020B0503020204020204" pitchFamily="34" charset="-122"/>
                <a:ea typeface="Microsoft YaHei" panose="020B0503020204020204" pitchFamily="34" charset="-122"/>
              </a:rPr>
              <a:t>collection </a:t>
            </a:r>
            <a:r>
              <a:rPr lang="zh-CN" altLang="en-US" sz="2400" dirty="0">
                <a:latin typeface="Microsoft YaHei" panose="020B0503020204020204" pitchFamily="34" charset="-122"/>
                <a:ea typeface="Microsoft YaHei" panose="020B0503020204020204" pitchFamily="34" charset="-122"/>
              </a:rPr>
              <a:t>）来解决这个问题</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List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Set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Queue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altLang="zh-CN" sz="2400" b="1" dirty="0">
                <a:latin typeface="Microsoft YaHei" panose="020B0503020204020204" pitchFamily="34" charset="-122"/>
                <a:ea typeface="Microsoft YaHei" panose="020B0503020204020204" pitchFamily="34" charset="-122"/>
              </a:rPr>
              <a:t>Map</a:t>
            </a:r>
            <a:r>
              <a:rPr lang="zh-CN" altLang="en-US" sz="2400" dirty="0">
                <a:latin typeface="Microsoft YaHei" panose="020B0503020204020204" pitchFamily="34" charset="-122"/>
                <a:ea typeface="Microsoft YaHei" panose="020B0503020204020204" pitchFamily="34" charset="-122"/>
              </a:rPr>
              <a:t>。这些类型也被称作容器类（</a:t>
            </a:r>
            <a:r>
              <a:rPr lang="en-US" altLang="zh-CN" sz="2400" dirty="0">
                <a:latin typeface="Microsoft YaHei" panose="020B0503020204020204" pitchFamily="34" charset="-122"/>
                <a:ea typeface="Microsoft YaHei" panose="020B0503020204020204" pitchFamily="34" charset="-122"/>
              </a:rPr>
              <a:t>container</a:t>
            </a:r>
            <a:r>
              <a:rPr lang="zh-CN" altLang="en-US"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514FF537-1EC0-6147-989C-9A6B7F22E314}"/>
              </a:ext>
            </a:extLst>
          </p:cNvPr>
          <p:cNvPicPr>
            <a:picLocks noChangeAspect="1"/>
          </p:cNvPicPr>
          <p:nvPr/>
        </p:nvPicPr>
        <p:blipFill>
          <a:blip r:embed="rId4"/>
          <a:stretch>
            <a:fillRect/>
          </a:stretch>
        </p:blipFill>
        <p:spPr>
          <a:xfrm>
            <a:off x="5468471" y="2103545"/>
            <a:ext cx="6408928" cy="3481907"/>
          </a:xfrm>
          <a:prstGeom prst="rect">
            <a:avLst/>
          </a:prstGeom>
        </p:spPr>
      </p:pic>
      <p:sp>
        <p:nvSpPr>
          <p:cNvPr id="5" name="文本框 4">
            <a:extLst>
              <a:ext uri="{FF2B5EF4-FFF2-40B4-BE49-F238E27FC236}">
                <a16:creationId xmlns:a16="http://schemas.microsoft.com/office/drawing/2014/main" id="{BB140D0F-D3DE-784B-9D6E-27D4335064CA}"/>
              </a:ext>
            </a:extLst>
          </p:cNvPr>
          <p:cNvSpPr txBox="1"/>
          <p:nvPr/>
        </p:nvSpPr>
        <p:spPr>
          <a:xfrm>
            <a:off x="5795364" y="6029301"/>
            <a:ext cx="5755141" cy="646331"/>
          </a:xfrm>
          <a:prstGeom prst="rect">
            <a:avLst/>
          </a:prstGeom>
          <a:solidFill>
            <a:schemeClr val="accent2"/>
          </a:solidFill>
        </p:spPr>
        <p:txBody>
          <a:bodyPr wrap="square" rtlCol="0">
            <a:spAutoFit/>
          </a:bodyPr>
          <a:lstStyle/>
          <a:p>
            <a:r>
              <a:rPr lang="en-US" altLang="zh-CN" dirty="0">
                <a:solidFill>
                  <a:schemeClr val="bg1"/>
                </a:solidFill>
              </a:rPr>
              <a:t>Windows</a:t>
            </a:r>
            <a:r>
              <a:rPr lang="zh-CN" altLang="en-US" dirty="0">
                <a:solidFill>
                  <a:schemeClr val="bg1"/>
                </a:solidFill>
              </a:rPr>
              <a:t>电脑用如下快捷键可以查看任何</a:t>
            </a:r>
            <a:r>
              <a:rPr lang="en-US" altLang="zh-CN" dirty="0">
                <a:solidFill>
                  <a:schemeClr val="bg1"/>
                </a:solidFill>
              </a:rPr>
              <a:t>JDK</a:t>
            </a:r>
            <a:r>
              <a:rPr lang="zh-CN" altLang="en-US" dirty="0">
                <a:solidFill>
                  <a:schemeClr val="bg1"/>
                </a:solidFill>
              </a:rPr>
              <a:t>的类：</a:t>
            </a:r>
            <a:r>
              <a:rPr lang="en-US" altLang="zh-CN" dirty="0">
                <a:solidFill>
                  <a:schemeClr val="bg1"/>
                </a:solidFill>
              </a:rPr>
              <a:t>Shift + Ctrl + t</a:t>
            </a:r>
            <a:r>
              <a:rPr lang="zh-CN" altLang="en-US" dirty="0">
                <a:solidFill>
                  <a:schemeClr val="bg1"/>
                </a:solidFill>
              </a:rPr>
              <a:t>  （</a:t>
            </a:r>
            <a:r>
              <a:rPr lang="en-US" altLang="zh-CN" dirty="0">
                <a:solidFill>
                  <a:schemeClr val="bg1"/>
                </a:solidFill>
              </a:rPr>
              <a:t>Mac</a:t>
            </a:r>
            <a:r>
              <a:rPr lang="zh-CN" altLang="en-US" dirty="0">
                <a:solidFill>
                  <a:schemeClr val="bg1"/>
                </a:solidFill>
              </a:rPr>
              <a:t>电脑把</a:t>
            </a:r>
            <a:r>
              <a:rPr lang="en-US" altLang="zh-CN" dirty="0">
                <a:solidFill>
                  <a:schemeClr val="bg1"/>
                </a:solidFill>
              </a:rPr>
              <a:t>Ctrl</a:t>
            </a:r>
            <a:r>
              <a:rPr lang="zh-CN" altLang="en-US" dirty="0">
                <a:solidFill>
                  <a:schemeClr val="bg1"/>
                </a:solidFill>
              </a:rPr>
              <a:t>改为</a:t>
            </a:r>
            <a:r>
              <a:rPr lang="en-US" altLang="zh-CN" dirty="0">
                <a:solidFill>
                  <a:schemeClr val="bg1"/>
                </a:solidFill>
              </a:rPr>
              <a:t>Command</a:t>
            </a:r>
            <a:r>
              <a:rPr lang="zh-CN" altLang="en-US" dirty="0">
                <a:solidFill>
                  <a:schemeClr val="bg1"/>
                </a:solidFill>
              </a:rPr>
              <a:t>即可）</a:t>
            </a:r>
            <a:endParaRPr kumimoji="1" lang="zh-CN" altLang="en-US" dirty="0">
              <a:solidFill>
                <a:schemeClr val="bg1"/>
              </a:solidFill>
            </a:endParaRPr>
          </a:p>
        </p:txBody>
      </p:sp>
    </p:spTree>
    <p:extLst>
      <p:ext uri="{BB962C8B-B14F-4D97-AF65-F5344CB8AC3E}">
        <p14:creationId xmlns:p14="http://schemas.microsoft.com/office/powerpoint/2010/main" val="424780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容器继承关系</a:t>
            </a:r>
            <a:endParaRPr kumimoji="1" lang="en-US" altLang="zh-CN" sz="4800" dirty="0">
              <a:ea typeface="Microsoft YaHei" panose="020B0503020204020204" pitchFamily="34" charset="-122"/>
            </a:endParaRPr>
          </a:p>
        </p:txBody>
      </p:sp>
      <p:pic>
        <p:nvPicPr>
          <p:cNvPr id="6" name="图片 5">
            <a:extLst>
              <a:ext uri="{FF2B5EF4-FFF2-40B4-BE49-F238E27FC236}">
                <a16:creationId xmlns:a16="http://schemas.microsoft.com/office/drawing/2014/main" id="{F4CFF8D4-6EEF-D941-B6A0-E4BC64CF3355}"/>
              </a:ext>
            </a:extLst>
          </p:cNvPr>
          <p:cNvPicPr>
            <a:picLocks noChangeAspect="1"/>
          </p:cNvPicPr>
          <p:nvPr/>
        </p:nvPicPr>
        <p:blipFill>
          <a:blip r:embed="rId4"/>
          <a:stretch>
            <a:fillRect/>
          </a:stretch>
        </p:blipFill>
        <p:spPr>
          <a:xfrm>
            <a:off x="2057212" y="2074000"/>
            <a:ext cx="8661400" cy="4064000"/>
          </a:xfrm>
          <a:prstGeom prst="rect">
            <a:avLst/>
          </a:prstGeom>
        </p:spPr>
      </p:pic>
    </p:spTree>
    <p:extLst>
      <p:ext uri="{BB962C8B-B14F-4D97-AF65-F5344CB8AC3E}">
        <p14:creationId xmlns:p14="http://schemas.microsoft.com/office/powerpoint/2010/main" val="405369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Arrays</a:t>
            </a:r>
          </a:p>
        </p:txBody>
      </p:sp>
      <p:sp>
        <p:nvSpPr>
          <p:cNvPr id="4" name="文本框 3">
            <a:extLst>
              <a:ext uri="{FF2B5EF4-FFF2-40B4-BE49-F238E27FC236}">
                <a16:creationId xmlns:a16="http://schemas.microsoft.com/office/drawing/2014/main" id="{7C1B0394-5035-0C4B-8A38-2B1CCA2CFC38}"/>
              </a:ext>
            </a:extLst>
          </p:cNvPr>
          <p:cNvSpPr txBox="1"/>
          <p:nvPr/>
        </p:nvSpPr>
        <p:spPr>
          <a:xfrm>
            <a:off x="1761048" y="2624096"/>
            <a:ext cx="9253728" cy="581057"/>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Arrays</a:t>
            </a:r>
            <a:r>
              <a:rPr kumimoji="1" lang="zh-CN" altLang="en-US" sz="2400" dirty="0">
                <a:latin typeface="Microsoft YaHei" panose="020B0503020204020204" pitchFamily="34" charset="-122"/>
                <a:ea typeface="Microsoft YaHei" panose="020B0503020204020204" pitchFamily="34" charset="-122"/>
              </a:rPr>
              <a:t> 是用来处理数组的类，其成员函数的参数是数组</a:t>
            </a:r>
          </a:p>
        </p:txBody>
      </p:sp>
      <p:sp>
        <p:nvSpPr>
          <p:cNvPr id="5" name="文本框 4">
            <a:extLst>
              <a:ext uri="{FF2B5EF4-FFF2-40B4-BE49-F238E27FC236}">
                <a16:creationId xmlns:a16="http://schemas.microsoft.com/office/drawing/2014/main" id="{2CBD88A5-3A90-A64D-B2E0-1B3A27104C59}"/>
              </a:ext>
            </a:extLst>
          </p:cNvPr>
          <p:cNvSpPr txBox="1"/>
          <p:nvPr/>
        </p:nvSpPr>
        <p:spPr>
          <a:xfrm>
            <a:off x="630381" y="3894397"/>
            <a:ext cx="4322617"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常用方法</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Sort</a:t>
            </a:r>
            <a:r>
              <a:rPr kumimoji="1" lang="zh-CN" altLang="en-US" sz="2400" dirty="0">
                <a:latin typeface="Microsoft YaHei" panose="020B0503020204020204" pitchFamily="34" charset="-122"/>
                <a:ea typeface="Microsoft YaHei" panose="020B0503020204020204" pitchFamily="34" charset="-122"/>
              </a:rPr>
              <a:t>类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排序</a:t>
            </a:r>
            <a:r>
              <a:rPr kumimoji="1"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Fill</a:t>
            </a:r>
            <a:r>
              <a:rPr kumimoji="1" lang="zh-CN" altLang="en-US" sz="2400" dirty="0">
                <a:latin typeface="Microsoft YaHei" panose="020B0503020204020204" pitchFamily="34" charset="-122"/>
                <a:ea typeface="Microsoft YaHei" panose="020B0503020204020204" pitchFamily="34" charset="-122"/>
              </a:rPr>
              <a:t>类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整体赋值</a:t>
            </a:r>
            <a:r>
              <a:rPr kumimoji="1"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Copy</a:t>
            </a:r>
            <a:r>
              <a:rPr kumimoji="1" lang="zh-CN" altLang="en-US" sz="2400" dirty="0">
                <a:latin typeface="Microsoft YaHei" panose="020B0503020204020204" pitchFamily="34" charset="-122"/>
                <a:ea typeface="Microsoft YaHei" panose="020B0503020204020204" pitchFamily="34" charset="-122"/>
              </a:rPr>
              <a:t>类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拷贝一部分数组</a:t>
            </a:r>
            <a:r>
              <a:rPr kumimoji="1" lang="en-US" altLang="zh-CN" sz="2400" dirty="0">
                <a:latin typeface="Microsoft YaHei" panose="020B0503020204020204" pitchFamily="34" charset="-122"/>
                <a:ea typeface="Microsoft YaHei" panose="020B0503020204020204" pitchFamily="34" charset="-122"/>
              </a:rPr>
              <a:t>)</a:t>
            </a:r>
          </a:p>
          <a:p>
            <a:pPr marL="342900" indent="-342900">
              <a:buFont typeface="Arial" panose="020B0604020202020204" pitchFamily="34" charset="0"/>
              <a:buChar char="•"/>
            </a:pPr>
            <a:r>
              <a:rPr kumimoji="1" lang="en-US" altLang="zh-CN" sz="2400" dirty="0" err="1">
                <a:latin typeface="Microsoft YaHei" panose="020B0503020204020204" pitchFamily="34" charset="-122"/>
                <a:ea typeface="Microsoft YaHei" panose="020B0503020204020204" pitchFamily="34" charset="-122"/>
              </a:rPr>
              <a:t>Compary</a:t>
            </a:r>
            <a:r>
              <a:rPr kumimoji="1" lang="zh-CN" altLang="en-US" sz="2400" dirty="0">
                <a:latin typeface="Microsoft YaHei" panose="020B0503020204020204" pitchFamily="34" charset="-122"/>
                <a:ea typeface="Microsoft YaHei" panose="020B0503020204020204" pitchFamily="34" charset="-122"/>
              </a:rPr>
              <a:t>类</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err="1">
                <a:latin typeface="Microsoft YaHei" panose="020B0503020204020204" pitchFamily="34" charset="-122"/>
                <a:ea typeface="Microsoft YaHei" panose="020B0503020204020204" pitchFamily="34" charset="-122"/>
              </a:rPr>
              <a:t>asList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转换数组到</a:t>
            </a:r>
            <a:r>
              <a:rPr kumimoji="1" lang="en-US" altLang="zh-CN" sz="2400" dirty="0">
                <a:latin typeface="Microsoft YaHei" panose="020B0503020204020204" pitchFamily="34" charset="-122"/>
                <a:ea typeface="Microsoft YaHei" panose="020B0503020204020204" pitchFamily="34" charset="-122"/>
              </a:rPr>
              <a:t>list)</a:t>
            </a:r>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23D61831-4231-CF49-9282-D17CA1333FC6}"/>
              </a:ext>
            </a:extLst>
          </p:cNvPr>
          <p:cNvPicPr>
            <a:picLocks noChangeAspect="1"/>
          </p:cNvPicPr>
          <p:nvPr/>
        </p:nvPicPr>
        <p:blipFill>
          <a:blip r:embed="rId4"/>
          <a:stretch>
            <a:fillRect/>
          </a:stretch>
        </p:blipFill>
        <p:spPr>
          <a:xfrm>
            <a:off x="5618019" y="3652848"/>
            <a:ext cx="5943600" cy="3086100"/>
          </a:xfrm>
          <a:prstGeom prst="rect">
            <a:avLst/>
          </a:prstGeom>
        </p:spPr>
      </p:pic>
    </p:spTree>
    <p:extLst>
      <p:ext uri="{BB962C8B-B14F-4D97-AF65-F5344CB8AC3E}">
        <p14:creationId xmlns:p14="http://schemas.microsoft.com/office/powerpoint/2010/main" val="40943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Collections</a:t>
            </a:r>
          </a:p>
        </p:txBody>
      </p:sp>
      <p:sp>
        <p:nvSpPr>
          <p:cNvPr id="4" name="文本框 3">
            <a:extLst>
              <a:ext uri="{FF2B5EF4-FFF2-40B4-BE49-F238E27FC236}">
                <a16:creationId xmlns:a16="http://schemas.microsoft.com/office/drawing/2014/main" id="{7C1B0394-5035-0C4B-8A38-2B1CCA2CFC38}"/>
              </a:ext>
            </a:extLst>
          </p:cNvPr>
          <p:cNvSpPr txBox="1"/>
          <p:nvPr/>
        </p:nvSpPr>
        <p:spPr>
          <a:xfrm>
            <a:off x="272860" y="3009900"/>
            <a:ext cx="4494279" cy="3351046"/>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Collections</a:t>
            </a:r>
            <a:r>
              <a:rPr kumimoji="1" lang="zh-CN" altLang="en-US" sz="2400" dirty="0">
                <a:latin typeface="Microsoft YaHei" panose="020B0503020204020204" pitchFamily="34" charset="-122"/>
                <a:ea typeface="Microsoft YaHei" panose="020B0503020204020204" pitchFamily="34" charset="-122"/>
              </a:rPr>
              <a:t>中提供的方法多以</a:t>
            </a:r>
            <a:r>
              <a:rPr kumimoji="1" lang="en-US" altLang="zh-CN" sz="2400" dirty="0">
                <a:latin typeface="Microsoft YaHei" panose="020B0503020204020204" pitchFamily="34" charset="-122"/>
                <a:ea typeface="Microsoft YaHei" panose="020B0503020204020204" pitchFamily="34" charset="-122"/>
              </a:rPr>
              <a:t>List</a:t>
            </a:r>
            <a:r>
              <a:rPr kumimoji="1" lang="zh-CN" altLang="en-US" sz="2400" dirty="0">
                <a:latin typeface="Microsoft YaHei" panose="020B0503020204020204" pitchFamily="34" charset="-122"/>
                <a:ea typeface="Microsoft YaHei" panose="020B0503020204020204" pitchFamily="34" charset="-122"/>
              </a:rPr>
              <a:t>类</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及其子类</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Collection</a:t>
            </a:r>
            <a:r>
              <a:rPr kumimoji="1" lang="zh-CN" altLang="en-US" sz="2400" dirty="0">
                <a:latin typeface="Microsoft YaHei" panose="020B0503020204020204" pitchFamily="34" charset="-122"/>
                <a:ea typeface="Microsoft YaHei" panose="020B0503020204020204" pitchFamily="34" charset="-122"/>
              </a:rPr>
              <a:t>类作为参数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处理对象</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solidFill>
                  <a:schemeClr val="accent2"/>
                </a:solidFill>
                <a:latin typeface="Microsoft YaHei" panose="020B0503020204020204" pitchFamily="34" charset="-122"/>
                <a:ea typeface="Microsoft YaHei" panose="020B0503020204020204" pitchFamily="34" charset="-122"/>
              </a:rPr>
              <a:t>注意：</a:t>
            </a:r>
            <a:r>
              <a:rPr kumimoji="1" lang="en-US" altLang="zh-CN" sz="2400" dirty="0">
                <a:solidFill>
                  <a:schemeClr val="accent2"/>
                </a:solidFill>
                <a:latin typeface="Microsoft YaHei" panose="020B0503020204020204" pitchFamily="34" charset="-122"/>
                <a:ea typeface="Microsoft YaHei" panose="020B0503020204020204" pitchFamily="34" charset="-122"/>
              </a:rPr>
              <a:t>Collections</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Collection</a:t>
            </a:r>
            <a:r>
              <a:rPr kumimoji="1" lang="zh-CN" altLang="en-US" sz="2400" dirty="0">
                <a:solidFill>
                  <a:schemeClr val="accent2"/>
                </a:solidFill>
                <a:latin typeface="Microsoft YaHei" panose="020B0503020204020204" pitchFamily="34" charset="-122"/>
                <a:ea typeface="Microsoft YaHei" panose="020B0503020204020204" pitchFamily="34" charset="-122"/>
              </a:rPr>
              <a:t>是不同的，前者提供方法，后者是一个容器的父类</a:t>
            </a:r>
          </a:p>
        </p:txBody>
      </p:sp>
      <p:pic>
        <p:nvPicPr>
          <p:cNvPr id="3" name="图片 2">
            <a:extLst>
              <a:ext uri="{FF2B5EF4-FFF2-40B4-BE49-F238E27FC236}">
                <a16:creationId xmlns:a16="http://schemas.microsoft.com/office/drawing/2014/main" id="{4311E492-D01F-BC46-9EC9-BCBFB9710DBF}"/>
              </a:ext>
            </a:extLst>
          </p:cNvPr>
          <p:cNvPicPr>
            <a:picLocks noChangeAspect="1"/>
          </p:cNvPicPr>
          <p:nvPr/>
        </p:nvPicPr>
        <p:blipFill>
          <a:blip r:embed="rId4"/>
          <a:stretch>
            <a:fillRect/>
          </a:stretch>
        </p:blipFill>
        <p:spPr>
          <a:xfrm>
            <a:off x="5473700" y="3009900"/>
            <a:ext cx="6718300" cy="3848100"/>
          </a:xfrm>
          <a:prstGeom prst="rect">
            <a:avLst/>
          </a:prstGeom>
        </p:spPr>
      </p:pic>
    </p:spTree>
    <p:extLst>
      <p:ext uri="{BB962C8B-B14F-4D97-AF65-F5344CB8AC3E}">
        <p14:creationId xmlns:p14="http://schemas.microsoft.com/office/powerpoint/2010/main" val="68874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42169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6387912" y="528739"/>
            <a:ext cx="4209608" cy="6218086"/>
          </a:xfrm>
          <a:prstGeom prst="rect">
            <a:avLst/>
          </a:prstGeom>
          <a:noFill/>
        </p:spPr>
        <p:txBody>
          <a:bodyPr wrap="square" tIns="360000" bIns="360000" rtlCol="0">
            <a:spAutoFit/>
          </a:bodyPr>
          <a:lstStyle/>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泛型</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泛型的概念</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泛型类</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泛型方法</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泛型接口</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容器</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容器的概念</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Arrays</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Collection</a:t>
            </a: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容器的打印</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列表</a:t>
            </a:r>
            <a:r>
              <a:rPr kumimoji="1" lang="en-US" altLang="zh-CN" dirty="0">
                <a:latin typeface="Microsoft YaHei" panose="020B0503020204020204" pitchFamily="34" charset="-122"/>
                <a:ea typeface="Microsoft YaHei" panose="020B0503020204020204" pitchFamily="34" charset="-122"/>
              </a:rPr>
              <a:t>List</a:t>
            </a: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迭代器</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Stack/Set/Map/Queue</a:t>
            </a:r>
          </a:p>
        </p:txBody>
      </p:sp>
      <p:sp>
        <p:nvSpPr>
          <p:cNvPr id="4" name="文本框 3">
            <a:extLst>
              <a:ext uri="{FF2B5EF4-FFF2-40B4-BE49-F238E27FC236}">
                <a16:creationId xmlns:a16="http://schemas.microsoft.com/office/drawing/2014/main" id="{E7E39426-AFD9-D140-89E0-2CF3A07C53D3}"/>
              </a:ext>
            </a:extLst>
          </p:cNvPr>
          <p:cNvSpPr txBox="1"/>
          <p:nvPr/>
        </p:nvSpPr>
        <p:spPr>
          <a:xfrm>
            <a:off x="1362636" y="3260757"/>
            <a:ext cx="2563906" cy="584775"/>
          </a:xfrm>
          <a:prstGeom prst="rect">
            <a:avLst/>
          </a:prstGeom>
          <a:solidFill>
            <a:schemeClr val="accent2"/>
          </a:solidFill>
        </p:spPr>
        <p:txBody>
          <a:bodyPr wrap="square" rtlCol="0">
            <a:spAutoFit/>
          </a:bodyPr>
          <a:lstStyle/>
          <a:p>
            <a:r>
              <a:rPr kumimoji="1" lang="zh-CN" altLang="en-US" sz="3200" dirty="0">
                <a:solidFill>
                  <a:schemeClr val="bg1"/>
                </a:solidFill>
                <a:latin typeface="Microsoft YaHei" panose="020B0503020204020204" pitchFamily="34" charset="-122"/>
                <a:ea typeface="Microsoft YaHei" panose="020B0503020204020204" pitchFamily="34" charset="-122"/>
              </a:rPr>
              <a:t>这节课讲啥？</a:t>
            </a:r>
          </a:p>
        </p:txBody>
      </p:sp>
      <p:sp>
        <p:nvSpPr>
          <p:cNvPr id="5" name="右箭头 4">
            <a:extLst>
              <a:ext uri="{FF2B5EF4-FFF2-40B4-BE49-F238E27FC236}">
                <a16:creationId xmlns:a16="http://schemas.microsoft.com/office/drawing/2014/main" id="{02574683-9260-0046-AB23-E330BDC11C49}"/>
              </a:ext>
            </a:extLst>
          </p:cNvPr>
          <p:cNvSpPr/>
          <p:nvPr/>
        </p:nvSpPr>
        <p:spPr>
          <a:xfrm>
            <a:off x="4787152" y="3325906"/>
            <a:ext cx="591671" cy="42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674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容器打印</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417917" y="3168285"/>
            <a:ext cx="3358968" cy="581057"/>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数组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基本结构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p>
        </p:txBody>
      </p:sp>
      <p:pic>
        <p:nvPicPr>
          <p:cNvPr id="5" name="图片 4">
            <a:extLst>
              <a:ext uri="{FF2B5EF4-FFF2-40B4-BE49-F238E27FC236}">
                <a16:creationId xmlns:a16="http://schemas.microsoft.com/office/drawing/2014/main" id="{77064C89-CDD4-B04D-8F86-85DB40ECE754}"/>
              </a:ext>
            </a:extLst>
          </p:cNvPr>
          <p:cNvPicPr>
            <a:picLocks noChangeAspect="1"/>
          </p:cNvPicPr>
          <p:nvPr/>
        </p:nvPicPr>
        <p:blipFill>
          <a:blip r:embed="rId4"/>
          <a:stretch>
            <a:fillRect/>
          </a:stretch>
        </p:blipFill>
        <p:spPr>
          <a:xfrm>
            <a:off x="4088612" y="2578100"/>
            <a:ext cx="7912100" cy="1701800"/>
          </a:xfrm>
          <a:prstGeom prst="rect">
            <a:avLst/>
          </a:prstGeom>
        </p:spPr>
      </p:pic>
      <p:sp>
        <p:nvSpPr>
          <p:cNvPr id="6" name="文本框 5">
            <a:extLst>
              <a:ext uri="{FF2B5EF4-FFF2-40B4-BE49-F238E27FC236}">
                <a16:creationId xmlns:a16="http://schemas.microsoft.com/office/drawing/2014/main" id="{2DB8CB55-ED9C-D84B-87F1-069E4CA5338B}"/>
              </a:ext>
            </a:extLst>
          </p:cNvPr>
          <p:cNvSpPr txBox="1"/>
          <p:nvPr/>
        </p:nvSpPr>
        <p:spPr>
          <a:xfrm>
            <a:off x="417917" y="4785573"/>
            <a:ext cx="3226588" cy="581057"/>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Collection(</a:t>
            </a:r>
            <a:r>
              <a:rPr kumimoji="1" lang="zh-CN" altLang="en-US" sz="2400" dirty="0">
                <a:latin typeface="Microsoft YaHei" panose="020B0503020204020204" pitchFamily="34" charset="-122"/>
                <a:ea typeface="Microsoft YaHei" panose="020B0503020204020204" pitchFamily="34" charset="-122"/>
              </a:rPr>
              <a:t>容器类</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742C3AC3-3F0A-D043-B631-21F8EC12DB20}"/>
              </a:ext>
            </a:extLst>
          </p:cNvPr>
          <p:cNvPicPr>
            <a:picLocks noChangeAspect="1"/>
          </p:cNvPicPr>
          <p:nvPr/>
        </p:nvPicPr>
        <p:blipFill>
          <a:blip r:embed="rId5"/>
          <a:stretch>
            <a:fillRect/>
          </a:stretch>
        </p:blipFill>
        <p:spPr>
          <a:xfrm>
            <a:off x="4088612" y="4505605"/>
            <a:ext cx="7581900" cy="1778000"/>
          </a:xfrm>
          <a:prstGeom prst="rect">
            <a:avLst/>
          </a:prstGeom>
        </p:spPr>
      </p:pic>
    </p:spTree>
    <p:extLst>
      <p:ext uri="{BB962C8B-B14F-4D97-AF65-F5344CB8AC3E}">
        <p14:creationId xmlns:p14="http://schemas.microsoft.com/office/powerpoint/2010/main" val="1203244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List</a:t>
            </a:r>
          </a:p>
        </p:txBody>
      </p:sp>
      <p:sp>
        <p:nvSpPr>
          <p:cNvPr id="4" name="文本框 3">
            <a:extLst>
              <a:ext uri="{FF2B5EF4-FFF2-40B4-BE49-F238E27FC236}">
                <a16:creationId xmlns:a16="http://schemas.microsoft.com/office/drawing/2014/main" id="{7C1B0394-5035-0C4B-8A38-2B1CCA2CFC38}"/>
              </a:ext>
            </a:extLst>
          </p:cNvPr>
          <p:cNvSpPr txBox="1"/>
          <p:nvPr/>
        </p:nvSpPr>
        <p:spPr>
          <a:xfrm>
            <a:off x="1002096" y="1678959"/>
            <a:ext cx="9253728" cy="4459041"/>
          </a:xfrm>
          <a:prstGeom prst="rect">
            <a:avLst/>
          </a:prstGeom>
          <a:noFill/>
        </p:spPr>
        <p:txBody>
          <a:bodyPr wrap="square" rtlCol="0">
            <a:spAutoFit/>
          </a:bodyPr>
          <a:lstStyle/>
          <a:p>
            <a:pPr marL="457200" indent="-457200">
              <a:lnSpc>
                <a:spcPct val="150000"/>
              </a:lnSpc>
              <a:buFont typeface="+mj-lt"/>
              <a:buAutoNum type="arabicPeriod"/>
            </a:pPr>
            <a:r>
              <a:rPr kumimoji="1" lang="en-US" altLang="zh-CN" sz="2400" dirty="0">
                <a:latin typeface="Microsoft YaHei" panose="020B0503020204020204" pitchFamily="34" charset="-122"/>
                <a:ea typeface="Microsoft YaHei" panose="020B0503020204020204" pitchFamily="34" charset="-122"/>
              </a:rPr>
              <a:t>List</a:t>
            </a:r>
            <a:r>
              <a:rPr kumimoji="1" lang="zh-CN" altLang="en-US" sz="2400" dirty="0">
                <a:latin typeface="Microsoft YaHei" panose="020B0503020204020204" pitchFamily="34" charset="-122"/>
                <a:ea typeface="Microsoft YaHei" panose="020B0503020204020204" pitchFamily="34" charset="-122"/>
              </a:rPr>
              <a:t>简单认为是数据结构中所学的线性表。 </a:t>
            </a:r>
            <a:r>
              <a:rPr kumimoji="1" lang="en-US" altLang="zh-CN" sz="2400" dirty="0">
                <a:latin typeface="Microsoft YaHei" panose="020B0503020204020204" pitchFamily="34" charset="-122"/>
                <a:ea typeface="Microsoft YaHei" panose="020B0503020204020204" pitchFamily="34" charset="-122"/>
              </a:rPr>
              <a:t>List</a:t>
            </a:r>
            <a:r>
              <a:rPr kumimoji="1" lang="zh-CN" altLang="en-US" sz="2400" dirty="0">
                <a:latin typeface="Microsoft YaHei" panose="020B0503020204020204" pitchFamily="34" charset="-122"/>
                <a:ea typeface="Microsoft YaHei" panose="020B0503020204020204" pitchFamily="34" charset="-122"/>
              </a:rPr>
              <a:t>在 </a:t>
            </a:r>
            <a:r>
              <a:rPr kumimoji="1" lang="en-US" altLang="zh-CN" sz="2400" dirty="0">
                <a:latin typeface="Microsoft YaHei" panose="020B0503020204020204" pitchFamily="34" charset="-122"/>
                <a:ea typeface="Microsoft YaHei" panose="020B0503020204020204" pitchFamily="34" charset="-122"/>
              </a:rPr>
              <a:t>Collection </a:t>
            </a:r>
            <a:r>
              <a:rPr kumimoji="1" lang="zh-CN" altLang="en-US" sz="2400" dirty="0">
                <a:latin typeface="Microsoft YaHei" panose="020B0503020204020204" pitchFamily="34" charset="-122"/>
                <a:ea typeface="Microsoft YaHei" panose="020B0503020204020204" pitchFamily="34" charset="-122"/>
              </a:rPr>
              <a:t>的基础上添加了许多方法</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有两种类型的 </a:t>
            </a:r>
            <a:r>
              <a:rPr kumimoji="1" lang="en-US" altLang="zh-CN" sz="2400" dirty="0">
                <a:latin typeface="Microsoft YaHei" panose="020B0503020204020204" pitchFamily="34" charset="-122"/>
                <a:ea typeface="Microsoft YaHei" panose="020B0503020204020204" pitchFamily="34" charset="-122"/>
              </a:rPr>
              <a:t>List </a:t>
            </a:r>
            <a:r>
              <a:rPr kumimoji="1" lang="zh-CN" altLang="en-US" sz="2400" dirty="0">
                <a:latin typeface="Microsoft YaHei" panose="020B0503020204020204" pitchFamily="34" charset="-122"/>
                <a:ea typeface="Microsoft YaHei" panose="020B0503020204020204" pitchFamily="34" charset="-122"/>
              </a:rPr>
              <a:t>：</a:t>
            </a:r>
          </a:p>
          <a:p>
            <a:pPr marL="914400" lvl="1"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基本的 </a:t>
            </a:r>
            <a:r>
              <a:rPr kumimoji="1" lang="en-US" altLang="zh-CN" sz="2400" dirty="0" err="1">
                <a:latin typeface="Microsoft YaHei" panose="020B0503020204020204" pitchFamily="34" charset="-122"/>
                <a:ea typeface="Microsoft YaHei" panose="020B0503020204020204" pitchFamily="34" charset="-122"/>
              </a:rPr>
              <a:t>ArrayList</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，擅长随机访问元素，但在 </a:t>
            </a:r>
            <a:r>
              <a:rPr kumimoji="1" lang="en-US" altLang="zh-CN" sz="2400" dirty="0">
                <a:latin typeface="Microsoft YaHei" panose="020B0503020204020204" pitchFamily="34" charset="-122"/>
                <a:ea typeface="Microsoft YaHei" panose="020B0503020204020204" pitchFamily="34" charset="-122"/>
              </a:rPr>
              <a:t>List </a:t>
            </a:r>
            <a:r>
              <a:rPr kumimoji="1" lang="zh-CN" altLang="en-US" sz="2400" dirty="0">
                <a:latin typeface="Microsoft YaHei" panose="020B0503020204020204" pitchFamily="34" charset="-122"/>
                <a:ea typeface="Microsoft YaHei" panose="020B0503020204020204" pitchFamily="34" charset="-122"/>
              </a:rPr>
              <a:t>中间插入和删除元素时速度较慢。</a:t>
            </a:r>
          </a:p>
          <a:p>
            <a:pPr marL="914400" lvl="1" indent="-457200">
              <a:lnSpc>
                <a:spcPct val="150000"/>
              </a:lnSpc>
              <a:buFont typeface="+mj-lt"/>
              <a:buAutoNum type="arabicPeriod"/>
            </a:pPr>
            <a:r>
              <a:rPr kumimoji="1" lang="en-US" altLang="zh-CN" sz="2400" dirty="0">
                <a:latin typeface="Microsoft YaHei" panose="020B0503020204020204" pitchFamily="34" charset="-122"/>
                <a:ea typeface="Microsoft YaHei" panose="020B0503020204020204" pitchFamily="34" charset="-122"/>
              </a:rPr>
              <a:t>LinkedList </a:t>
            </a:r>
            <a:r>
              <a:rPr kumimoji="1" lang="zh-CN" altLang="en-US" sz="2400" dirty="0">
                <a:latin typeface="Microsoft YaHei" panose="020B0503020204020204" pitchFamily="34" charset="-122"/>
                <a:ea typeface="Microsoft YaHei" panose="020B0503020204020204" pitchFamily="34" charset="-122"/>
              </a:rPr>
              <a:t>，它通过代价较低的在 </a:t>
            </a:r>
            <a:r>
              <a:rPr kumimoji="1" lang="en-US" altLang="zh-CN" sz="2400" dirty="0">
                <a:latin typeface="Microsoft YaHei" panose="020B0503020204020204" pitchFamily="34" charset="-122"/>
                <a:ea typeface="Microsoft YaHei" panose="020B0503020204020204" pitchFamily="34" charset="-122"/>
              </a:rPr>
              <a:t>List </a:t>
            </a:r>
            <a:r>
              <a:rPr kumimoji="1" lang="zh-CN" altLang="en-US" sz="2400" dirty="0">
                <a:latin typeface="Microsoft YaHei" panose="020B0503020204020204" pitchFamily="34" charset="-122"/>
                <a:ea typeface="Microsoft YaHei" panose="020B0503020204020204" pitchFamily="34" charset="-122"/>
              </a:rPr>
              <a:t>中间进行的插入和删除操作，提供了优化的顺序访问。 </a:t>
            </a:r>
            <a:r>
              <a:rPr kumimoji="1" lang="en-US" altLang="zh-CN" sz="2400" dirty="0">
                <a:latin typeface="Microsoft YaHei" panose="020B0503020204020204" pitchFamily="34" charset="-122"/>
                <a:ea typeface="Microsoft YaHei" panose="020B0503020204020204" pitchFamily="34" charset="-122"/>
              </a:rPr>
              <a:t>LinkedList </a:t>
            </a:r>
            <a:r>
              <a:rPr kumimoji="1" lang="zh-CN" altLang="en-US" sz="2400" dirty="0">
                <a:latin typeface="Microsoft YaHei" panose="020B0503020204020204" pitchFamily="34" charset="-122"/>
                <a:ea typeface="Microsoft YaHei" panose="020B0503020204020204" pitchFamily="34" charset="-122"/>
              </a:rPr>
              <a:t>对于随机访问来说相对较慢。</a:t>
            </a:r>
          </a:p>
        </p:txBody>
      </p:sp>
      <p:sp>
        <p:nvSpPr>
          <p:cNvPr id="3" name="文本框 2">
            <a:extLst>
              <a:ext uri="{FF2B5EF4-FFF2-40B4-BE49-F238E27FC236}">
                <a16:creationId xmlns:a16="http://schemas.microsoft.com/office/drawing/2014/main" id="{4BF7EF4D-BFC2-5547-A1D0-397B77AE2E4E}"/>
              </a:ext>
            </a:extLst>
          </p:cNvPr>
          <p:cNvSpPr txBox="1"/>
          <p:nvPr/>
        </p:nvSpPr>
        <p:spPr>
          <a:xfrm>
            <a:off x="5628960" y="4074734"/>
            <a:ext cx="1676400" cy="400110"/>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顺序存储</a:t>
            </a:r>
          </a:p>
        </p:txBody>
      </p:sp>
      <p:sp>
        <p:nvSpPr>
          <p:cNvPr id="5" name="文本框 4">
            <a:extLst>
              <a:ext uri="{FF2B5EF4-FFF2-40B4-BE49-F238E27FC236}">
                <a16:creationId xmlns:a16="http://schemas.microsoft.com/office/drawing/2014/main" id="{A7F4E06D-2549-5842-8C2D-6678E2DD83DD}"/>
              </a:ext>
            </a:extLst>
          </p:cNvPr>
          <p:cNvSpPr txBox="1"/>
          <p:nvPr/>
        </p:nvSpPr>
        <p:spPr>
          <a:xfrm>
            <a:off x="5764593" y="5737890"/>
            <a:ext cx="1676400" cy="400110"/>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链式存储</a:t>
            </a:r>
          </a:p>
        </p:txBody>
      </p:sp>
      <p:cxnSp>
        <p:nvCxnSpPr>
          <p:cNvPr id="11" name="直线箭头连接符 10">
            <a:extLst>
              <a:ext uri="{FF2B5EF4-FFF2-40B4-BE49-F238E27FC236}">
                <a16:creationId xmlns:a16="http://schemas.microsoft.com/office/drawing/2014/main" id="{8DDF2959-4A50-6149-B46C-EEB96A8FE013}"/>
              </a:ext>
            </a:extLst>
          </p:cNvPr>
          <p:cNvCxnSpPr>
            <a:cxnSpLocks/>
          </p:cNvCxnSpPr>
          <p:nvPr/>
        </p:nvCxnSpPr>
        <p:spPr>
          <a:xfrm flipH="1" flipV="1">
            <a:off x="4322618" y="3774895"/>
            <a:ext cx="1306343" cy="4998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EAB52B5-238C-4E49-B9FA-969F0A232942}"/>
              </a:ext>
            </a:extLst>
          </p:cNvPr>
          <p:cNvCxnSpPr/>
          <p:nvPr/>
        </p:nvCxnSpPr>
        <p:spPr>
          <a:xfrm flipH="1" flipV="1">
            <a:off x="3470564" y="4946073"/>
            <a:ext cx="2158396" cy="9767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90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661782" y="914399"/>
            <a:ext cx="8868436"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抽象数据类型在</a:t>
            </a:r>
            <a:r>
              <a:rPr kumimoji="1" lang="en-US" altLang="zh-CN" sz="4800" dirty="0">
                <a:ea typeface="Microsoft YaHei" panose="020B0503020204020204" pitchFamily="34" charset="-122"/>
              </a:rPr>
              <a:t>List</a:t>
            </a:r>
            <a:r>
              <a:rPr kumimoji="1" lang="zh-CN" altLang="en-US" sz="4800" dirty="0">
                <a:ea typeface="Microsoft YaHei" panose="020B0503020204020204" pitchFamily="34" charset="-122"/>
              </a:rPr>
              <a:t>中的体现</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1635390" y="2701636"/>
            <a:ext cx="9566010" cy="22430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大家还记得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数据结构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中，每次介绍一个新的数据结构时候提到的 “抽象类型”吗？</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“抽象类型”定义了这个类型的数据结构所需要包含的功能。</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 让我们看看</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定义的</a:t>
            </a:r>
            <a:r>
              <a:rPr kumimoji="1" lang="en-US" altLang="zh-CN" sz="2400" dirty="0">
                <a:latin typeface="Microsoft YaHei" panose="020B0503020204020204" pitchFamily="34" charset="-122"/>
                <a:ea typeface="Microsoft YaHei" panose="020B0503020204020204" pitchFamily="34" charset="-122"/>
              </a:rPr>
              <a:t>List</a:t>
            </a:r>
            <a:r>
              <a:rPr kumimoji="1" lang="zh-CN" altLang="en-US" sz="2400" dirty="0">
                <a:latin typeface="Microsoft YaHei" panose="020B0503020204020204" pitchFamily="34" charset="-122"/>
                <a:ea typeface="Microsoft YaHei" panose="020B0503020204020204" pitchFamily="34" charset="-122"/>
              </a:rPr>
              <a:t>里面提供了哪些功能</a:t>
            </a:r>
          </a:p>
        </p:txBody>
      </p:sp>
    </p:spTree>
    <p:extLst>
      <p:ext uri="{BB962C8B-B14F-4D97-AF65-F5344CB8AC3E}">
        <p14:creationId xmlns:p14="http://schemas.microsoft.com/office/powerpoint/2010/main" val="4159034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866004-43FC-484C-8A5B-E142923BC87F}"/>
              </a:ext>
            </a:extLst>
          </p:cNvPr>
          <p:cNvPicPr>
            <a:picLocks noChangeAspect="1"/>
          </p:cNvPicPr>
          <p:nvPr/>
        </p:nvPicPr>
        <p:blipFill>
          <a:blip r:embed="rId4"/>
          <a:stretch>
            <a:fillRect/>
          </a:stretch>
        </p:blipFill>
        <p:spPr>
          <a:xfrm>
            <a:off x="913823" y="298450"/>
            <a:ext cx="7912100" cy="6261100"/>
          </a:xfrm>
          <a:prstGeom prst="rect">
            <a:avLst/>
          </a:prstGeom>
          <a:solidFill>
            <a:schemeClr val="accent2"/>
          </a:solidFill>
        </p:spPr>
      </p:pic>
      <p:sp>
        <p:nvSpPr>
          <p:cNvPr id="5" name="文本框 4">
            <a:extLst>
              <a:ext uri="{FF2B5EF4-FFF2-40B4-BE49-F238E27FC236}">
                <a16:creationId xmlns:a16="http://schemas.microsoft.com/office/drawing/2014/main" id="{3814F5C7-1EE8-C34F-90A6-447D540A489B}"/>
              </a:ext>
            </a:extLst>
          </p:cNvPr>
          <p:cNvSpPr txBox="1"/>
          <p:nvPr/>
        </p:nvSpPr>
        <p:spPr>
          <a:xfrm>
            <a:off x="9179215" y="3013501"/>
            <a:ext cx="2452254"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注意，</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en-US" altLang="zh-CN" sz="2400" dirty="0">
                <a:solidFill>
                  <a:schemeClr val="bg1"/>
                </a:solidFill>
                <a:latin typeface="Microsoft YaHei" panose="020B0503020204020204" pitchFamily="34" charset="-122"/>
                <a:ea typeface="Microsoft YaHei" panose="020B0503020204020204" pitchFamily="34" charset="-122"/>
              </a:rPr>
              <a:t>List</a:t>
            </a:r>
            <a:r>
              <a:rPr kumimoji="1" lang="zh-CN" altLang="en-US" sz="2400" dirty="0">
                <a:solidFill>
                  <a:schemeClr val="bg1"/>
                </a:solidFill>
                <a:latin typeface="Microsoft YaHei" panose="020B0503020204020204" pitchFamily="34" charset="-122"/>
                <a:ea typeface="Microsoft YaHei" panose="020B0503020204020204" pitchFamily="34" charset="-122"/>
              </a:rPr>
              <a:t> 是一个接口</a:t>
            </a:r>
          </a:p>
        </p:txBody>
      </p:sp>
      <p:sp>
        <p:nvSpPr>
          <p:cNvPr id="6" name="文本框 5">
            <a:extLst>
              <a:ext uri="{FF2B5EF4-FFF2-40B4-BE49-F238E27FC236}">
                <a16:creationId xmlns:a16="http://schemas.microsoft.com/office/drawing/2014/main" id="{3951BDBC-C5B0-8E40-8A27-22C1BF5D6F9E}"/>
              </a:ext>
            </a:extLst>
          </p:cNvPr>
          <p:cNvSpPr txBox="1"/>
          <p:nvPr/>
        </p:nvSpPr>
        <p:spPr>
          <a:xfrm>
            <a:off x="9179215" y="5257801"/>
            <a:ext cx="2452254"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看示例代码 </a:t>
            </a:r>
            <a:r>
              <a:rPr kumimoji="1" lang="en-US" altLang="zh-CN" sz="2400" dirty="0" err="1">
                <a:solidFill>
                  <a:schemeClr val="bg1"/>
                </a:solidFill>
                <a:latin typeface="Microsoft YaHei" panose="020B0503020204020204" pitchFamily="34" charset="-122"/>
                <a:ea typeface="Microsoft YaHei" panose="020B0503020204020204" pitchFamily="34" charset="-122"/>
              </a:rPr>
              <a:t>listExample</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707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1569660"/>
          </a:xfrm>
          <a:prstGeom prst="rect">
            <a:avLst/>
          </a:prstGeom>
          <a:noFill/>
        </p:spPr>
        <p:txBody>
          <a:bodyPr wrap="square" rtlCol="0">
            <a:spAutoFit/>
          </a:bodyPr>
          <a:lstStyle/>
          <a:p>
            <a:pPr algn="ctr"/>
            <a:r>
              <a:rPr kumimoji="1" lang="zh-CN" altLang="en-US" sz="4800" dirty="0">
                <a:ea typeface="Microsoft YaHei" panose="020B0503020204020204" pitchFamily="34" charset="-122"/>
              </a:rPr>
              <a:t>栈</a:t>
            </a:r>
            <a:r>
              <a:rPr kumimoji="1" lang="en-US" altLang="zh-CN" sz="4800" dirty="0">
                <a:ea typeface="Microsoft YaHei" panose="020B0503020204020204" pitchFamily="34" charset="-122"/>
              </a:rPr>
              <a:t>Stack</a:t>
            </a:r>
          </a:p>
          <a:p>
            <a:pPr algn="ct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1761048" y="2624096"/>
            <a:ext cx="9253728" cy="1135054"/>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 提供了“先进后出”的数据结构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栈。</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主要方法： </a:t>
            </a:r>
            <a:r>
              <a:rPr kumimoji="1" lang="en-US" altLang="zh-CN" sz="2400" dirty="0">
                <a:latin typeface="Microsoft YaHei" panose="020B0503020204020204" pitchFamily="34" charset="-122"/>
                <a:ea typeface="Microsoft YaHei" panose="020B0503020204020204" pitchFamily="34" charset="-122"/>
              </a:rPr>
              <a:t>push,</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pop</a:t>
            </a:r>
            <a:r>
              <a:rPr kumimoji="1" lang="zh-CN" altLang="en-US" sz="2400" dirty="0">
                <a:latin typeface="Microsoft YaHei" panose="020B0503020204020204" pitchFamily="34" charset="-122"/>
                <a:ea typeface="Microsoft YaHei" panose="020B0503020204020204" pitchFamily="34" charset="-122"/>
              </a:rPr>
              <a:t> 等</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571F1F78-89DC-1F4C-90B3-399086B65147}"/>
              </a:ext>
            </a:extLst>
          </p:cNvPr>
          <p:cNvSpPr txBox="1"/>
          <p:nvPr/>
        </p:nvSpPr>
        <p:spPr>
          <a:xfrm>
            <a:off x="4468091" y="5007411"/>
            <a:ext cx="4197927"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看示例代码 </a:t>
            </a:r>
            <a:r>
              <a:rPr kumimoji="1" lang="en-US" altLang="zh-CN" sz="2400" dirty="0" err="1">
                <a:solidFill>
                  <a:schemeClr val="bg1"/>
                </a:solidFill>
                <a:latin typeface="Microsoft YaHei" panose="020B0503020204020204" pitchFamily="34" charset="-122"/>
                <a:ea typeface="Microsoft YaHei" panose="020B0503020204020204" pitchFamily="34" charset="-122"/>
              </a:rPr>
              <a:t>stackExample</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230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队列</a:t>
            </a:r>
            <a:r>
              <a:rPr kumimoji="1" lang="en-US" altLang="zh-CN" sz="4800" dirty="0">
                <a:ea typeface="Microsoft YaHei" panose="020B0503020204020204" pitchFamily="34" charset="-122"/>
              </a:rPr>
              <a:t>Queue</a:t>
            </a:r>
          </a:p>
        </p:txBody>
      </p:sp>
      <p:sp>
        <p:nvSpPr>
          <p:cNvPr id="4" name="文本框 3">
            <a:extLst>
              <a:ext uri="{FF2B5EF4-FFF2-40B4-BE49-F238E27FC236}">
                <a16:creationId xmlns:a16="http://schemas.microsoft.com/office/drawing/2014/main" id="{7C1B0394-5035-0C4B-8A38-2B1CCA2CFC38}"/>
              </a:ext>
            </a:extLst>
          </p:cNvPr>
          <p:cNvSpPr txBox="1"/>
          <p:nvPr/>
        </p:nvSpPr>
        <p:spPr>
          <a:xfrm>
            <a:off x="1324629" y="2556439"/>
            <a:ext cx="9523479" cy="1135054"/>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先进先出</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的数据结构，和数据结构中讲的队列是一样的。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队列在操作系统层面用的很多，比如消息队列，线程处理队列等。</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7478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605859"/>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集合</a:t>
            </a:r>
            <a:r>
              <a:rPr kumimoji="1" lang="en-US" altLang="zh-CN" sz="4800" dirty="0">
                <a:ea typeface="Microsoft YaHei" panose="020B0503020204020204" pitchFamily="34" charset="-122"/>
              </a:rPr>
              <a:t>Set</a:t>
            </a:r>
          </a:p>
        </p:txBody>
      </p:sp>
      <p:sp>
        <p:nvSpPr>
          <p:cNvPr id="4" name="文本框 3">
            <a:extLst>
              <a:ext uri="{FF2B5EF4-FFF2-40B4-BE49-F238E27FC236}">
                <a16:creationId xmlns:a16="http://schemas.microsoft.com/office/drawing/2014/main" id="{7C1B0394-5035-0C4B-8A38-2B1CCA2CFC38}"/>
              </a:ext>
            </a:extLst>
          </p:cNvPr>
          <p:cNvSpPr txBox="1"/>
          <p:nvPr/>
        </p:nvSpPr>
        <p:spPr>
          <a:xfrm>
            <a:off x="1761048" y="2624096"/>
            <a:ext cx="9253728" cy="2797048"/>
          </a:xfrm>
          <a:prstGeom prst="rect">
            <a:avLst/>
          </a:prstGeom>
          <a:noFill/>
        </p:spPr>
        <p:txBody>
          <a:bodyPr wrap="square" rtlCol="0">
            <a:spAutoFit/>
          </a:bodyPr>
          <a:lstStyle/>
          <a:p>
            <a:pPr>
              <a:lnSpc>
                <a:spcPct val="150000"/>
              </a:lnSpc>
            </a:pPr>
            <a:r>
              <a:rPr kumimoji="1" lang="zh-CN" altLang="en-US" sz="2400" dirty="0">
                <a:solidFill>
                  <a:schemeClr val="accent2"/>
                </a:solidFill>
                <a:latin typeface="Microsoft YaHei" panose="020B0503020204020204" pitchFamily="34" charset="-122"/>
                <a:ea typeface="Microsoft YaHei" panose="020B0503020204020204" pitchFamily="34" charset="-122"/>
              </a:rPr>
              <a:t>    </a:t>
            </a:r>
            <a:r>
              <a:rPr kumimoji="1" lang="en-US" altLang="zh-CN" sz="2400" dirty="0">
                <a:solidFill>
                  <a:schemeClr val="accent2"/>
                </a:solidFill>
                <a:latin typeface="Microsoft YaHei" panose="020B0503020204020204" pitchFamily="34" charset="-122"/>
                <a:ea typeface="Microsoft YaHei" panose="020B0503020204020204" pitchFamily="34" charset="-122"/>
              </a:rPr>
              <a:t>Set </a:t>
            </a:r>
            <a:r>
              <a:rPr kumimoji="1" lang="zh-CN" altLang="en-US" sz="2400" dirty="0">
                <a:solidFill>
                  <a:schemeClr val="accent2"/>
                </a:solidFill>
                <a:latin typeface="Microsoft YaHei" panose="020B0503020204020204" pitchFamily="34" charset="-122"/>
                <a:ea typeface="Microsoft YaHei" panose="020B0503020204020204" pitchFamily="34" charset="-122"/>
              </a:rPr>
              <a:t>不保存重复的元素</a:t>
            </a:r>
            <a:r>
              <a:rPr kumimoji="1" lang="zh-CN" altLang="en-US" sz="2400" dirty="0">
                <a:latin typeface="Microsoft YaHei" panose="020B0503020204020204" pitchFamily="34" charset="-122"/>
                <a:ea typeface="Microsoft YaHei" panose="020B0503020204020204" pitchFamily="34" charset="-122"/>
              </a:rPr>
              <a:t>。 如果试图将相同对象的多个实例添加到 </a:t>
            </a:r>
            <a:r>
              <a:rPr kumimoji="1" lang="en-US" altLang="zh-CN" sz="2400" dirty="0">
                <a:latin typeface="Microsoft YaHei" panose="020B0503020204020204" pitchFamily="34" charset="-122"/>
                <a:ea typeface="Microsoft YaHei" panose="020B0503020204020204" pitchFamily="34" charset="-122"/>
              </a:rPr>
              <a:t>Set </a:t>
            </a:r>
            <a:r>
              <a:rPr kumimoji="1" lang="zh-CN" altLang="en-US" sz="2400" dirty="0">
                <a:latin typeface="Microsoft YaHei" panose="020B0503020204020204" pitchFamily="34" charset="-122"/>
                <a:ea typeface="Microsoft YaHei" panose="020B0503020204020204" pitchFamily="34" charset="-122"/>
              </a:rPr>
              <a:t>中，那么它会阻止这种重复行为。</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Set </a:t>
            </a:r>
            <a:r>
              <a:rPr kumimoji="1" lang="zh-CN" altLang="en-US" sz="2400" dirty="0">
                <a:solidFill>
                  <a:schemeClr val="accent2"/>
                </a:solidFill>
                <a:latin typeface="Microsoft YaHei" panose="020B0503020204020204" pitchFamily="34" charset="-122"/>
                <a:ea typeface="Microsoft YaHei" panose="020B0503020204020204" pitchFamily="34" charset="-122"/>
              </a:rPr>
              <a:t>最常见的用途是测试归属性</a:t>
            </a:r>
            <a:r>
              <a:rPr kumimoji="1" lang="zh-CN" altLang="en-US" sz="2400" dirty="0">
                <a:latin typeface="Microsoft YaHei" panose="020B0503020204020204" pitchFamily="34" charset="-122"/>
                <a:ea typeface="Microsoft YaHei" panose="020B0503020204020204" pitchFamily="34" charset="-122"/>
              </a:rPr>
              <a:t>，可以很轻松地询问某个对象是否在一个 </a:t>
            </a:r>
            <a:r>
              <a:rPr kumimoji="1" lang="en-US" altLang="zh-CN" sz="2400" dirty="0">
                <a:latin typeface="Microsoft YaHei" panose="020B0503020204020204" pitchFamily="34" charset="-122"/>
                <a:ea typeface="Microsoft YaHei" panose="020B0503020204020204" pitchFamily="34" charset="-122"/>
              </a:rPr>
              <a:t>Set </a:t>
            </a:r>
            <a:r>
              <a:rPr kumimoji="1" lang="zh-CN" altLang="en-US" sz="2400" dirty="0">
                <a:latin typeface="Microsoft YaHei" panose="020B0503020204020204" pitchFamily="34" charset="-122"/>
                <a:ea typeface="Microsoft YaHei" panose="020B0503020204020204" pitchFamily="34" charset="-122"/>
              </a:rPr>
              <a:t>中。因此，</a:t>
            </a:r>
            <a:r>
              <a:rPr kumimoji="1" lang="zh-CN" altLang="en-US" sz="2400" dirty="0">
                <a:solidFill>
                  <a:schemeClr val="accent2"/>
                </a:solidFill>
                <a:latin typeface="Microsoft YaHei" panose="020B0503020204020204" pitchFamily="34" charset="-122"/>
                <a:ea typeface="Microsoft YaHei" panose="020B0503020204020204" pitchFamily="34" charset="-122"/>
              </a:rPr>
              <a:t>查找通常是 </a:t>
            </a:r>
            <a:r>
              <a:rPr kumimoji="1" lang="en-US" altLang="zh-CN" sz="2400" dirty="0">
                <a:solidFill>
                  <a:schemeClr val="accent2"/>
                </a:solidFill>
                <a:latin typeface="Microsoft YaHei" panose="020B0503020204020204" pitchFamily="34" charset="-122"/>
                <a:ea typeface="Microsoft YaHei" panose="020B0503020204020204" pitchFamily="34" charset="-122"/>
              </a:rPr>
              <a:t>Set </a:t>
            </a:r>
            <a:r>
              <a:rPr kumimoji="1" lang="zh-CN" altLang="en-US" sz="2400" dirty="0">
                <a:solidFill>
                  <a:schemeClr val="accent2"/>
                </a:solidFill>
                <a:latin typeface="Microsoft YaHei" panose="020B0503020204020204" pitchFamily="34" charset="-122"/>
                <a:ea typeface="Microsoft YaHei" panose="020B0503020204020204" pitchFamily="34" charset="-122"/>
              </a:rPr>
              <a:t>最重要的操作</a:t>
            </a:r>
            <a:r>
              <a:rPr kumimoji="1" lang="zh-CN" altLang="en-US" sz="2400" dirty="0">
                <a:latin typeface="Microsoft YaHei" panose="020B0503020204020204" pitchFamily="34" charset="-122"/>
                <a:ea typeface="Microsoft YaHei" panose="020B0503020204020204" pitchFamily="34" charset="-122"/>
              </a:rPr>
              <a:t>，因此通常会选择 </a:t>
            </a:r>
            <a:r>
              <a:rPr kumimoji="1" lang="en-US" altLang="zh-CN" sz="2400" dirty="0">
                <a:latin typeface="Microsoft YaHei" panose="020B0503020204020204" pitchFamily="34" charset="-122"/>
                <a:ea typeface="Microsoft YaHei" panose="020B0503020204020204" pitchFamily="34" charset="-122"/>
              </a:rPr>
              <a:t>HashSet </a:t>
            </a:r>
            <a:r>
              <a:rPr kumimoji="1" lang="zh-CN" altLang="en-US" sz="2400" dirty="0">
                <a:latin typeface="Microsoft YaHei" panose="020B0503020204020204" pitchFamily="34" charset="-122"/>
                <a:ea typeface="Microsoft YaHei" panose="020B0503020204020204" pitchFamily="34" charset="-122"/>
              </a:rPr>
              <a:t>实现，该实现针对快速查找进行了优化。 </a:t>
            </a:r>
          </a:p>
        </p:txBody>
      </p:sp>
      <p:sp>
        <p:nvSpPr>
          <p:cNvPr id="3" name="文本框 2">
            <a:extLst>
              <a:ext uri="{FF2B5EF4-FFF2-40B4-BE49-F238E27FC236}">
                <a16:creationId xmlns:a16="http://schemas.microsoft.com/office/drawing/2014/main" id="{A480B46F-AFB9-C248-9FC2-C9123000938C}"/>
              </a:ext>
            </a:extLst>
          </p:cNvPr>
          <p:cNvSpPr txBox="1"/>
          <p:nvPr/>
        </p:nvSpPr>
        <p:spPr>
          <a:xfrm>
            <a:off x="4215246" y="5907167"/>
            <a:ext cx="376150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看示例代码 </a:t>
            </a:r>
            <a:r>
              <a:rPr kumimoji="1" lang="en-US" altLang="zh-CN" sz="2400" dirty="0" err="1">
                <a:solidFill>
                  <a:schemeClr val="bg1"/>
                </a:solidFill>
                <a:latin typeface="Microsoft YaHei" panose="020B0503020204020204" pitchFamily="34" charset="-122"/>
                <a:ea typeface="Microsoft YaHei" panose="020B0503020204020204" pitchFamily="34" charset="-122"/>
              </a:rPr>
              <a:t>setExample</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762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603127" y="826749"/>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映射</a:t>
            </a:r>
            <a:r>
              <a:rPr kumimoji="1" lang="en-US" altLang="zh-CN" sz="4800" dirty="0">
                <a:ea typeface="Microsoft YaHei" panose="020B0503020204020204" pitchFamily="34" charset="-122"/>
              </a:rPr>
              <a:t>Map</a:t>
            </a:r>
          </a:p>
        </p:txBody>
      </p:sp>
      <p:sp>
        <p:nvSpPr>
          <p:cNvPr id="3" name="矩形 2">
            <a:extLst>
              <a:ext uri="{FF2B5EF4-FFF2-40B4-BE49-F238E27FC236}">
                <a16:creationId xmlns:a16="http://schemas.microsoft.com/office/drawing/2014/main" id="{DAAB2DE3-2949-D049-A801-F989CFD5773A}"/>
              </a:ext>
            </a:extLst>
          </p:cNvPr>
          <p:cNvSpPr/>
          <p:nvPr/>
        </p:nvSpPr>
        <p:spPr>
          <a:xfrm>
            <a:off x="3886200" y="3823855"/>
            <a:ext cx="10598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中国</a:t>
            </a:r>
          </a:p>
        </p:txBody>
      </p:sp>
      <p:sp>
        <p:nvSpPr>
          <p:cNvPr id="5" name="矩形 4">
            <a:extLst>
              <a:ext uri="{FF2B5EF4-FFF2-40B4-BE49-F238E27FC236}">
                <a16:creationId xmlns:a16="http://schemas.microsoft.com/office/drawing/2014/main" id="{0E36C29E-4B02-584A-AFCD-A9F820D64B9E}"/>
              </a:ext>
            </a:extLst>
          </p:cNvPr>
          <p:cNvSpPr/>
          <p:nvPr/>
        </p:nvSpPr>
        <p:spPr>
          <a:xfrm>
            <a:off x="3886200" y="4738255"/>
            <a:ext cx="10598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美国</a:t>
            </a:r>
          </a:p>
        </p:txBody>
      </p:sp>
      <p:sp>
        <p:nvSpPr>
          <p:cNvPr id="6" name="矩形 5">
            <a:extLst>
              <a:ext uri="{FF2B5EF4-FFF2-40B4-BE49-F238E27FC236}">
                <a16:creationId xmlns:a16="http://schemas.microsoft.com/office/drawing/2014/main" id="{A9B1411F-DA5A-2740-BFCF-1396A1D46402}"/>
              </a:ext>
            </a:extLst>
          </p:cNvPr>
          <p:cNvSpPr/>
          <p:nvPr/>
        </p:nvSpPr>
        <p:spPr>
          <a:xfrm>
            <a:off x="3886200" y="5652655"/>
            <a:ext cx="10598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德国</a:t>
            </a:r>
          </a:p>
        </p:txBody>
      </p:sp>
      <p:cxnSp>
        <p:nvCxnSpPr>
          <p:cNvPr id="8" name="直线箭头连接符 7">
            <a:extLst>
              <a:ext uri="{FF2B5EF4-FFF2-40B4-BE49-F238E27FC236}">
                <a16:creationId xmlns:a16="http://schemas.microsoft.com/office/drawing/2014/main" id="{88247D5E-3E7E-9C44-9338-D8517DD5D0F5}"/>
              </a:ext>
            </a:extLst>
          </p:cNvPr>
          <p:cNvCxnSpPr>
            <a:stCxn id="3" idx="3"/>
          </p:cNvCxnSpPr>
          <p:nvPr/>
        </p:nvCxnSpPr>
        <p:spPr>
          <a:xfrm>
            <a:off x="4946073" y="4281055"/>
            <a:ext cx="2327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01AB0290-8EB7-E340-938D-7AF67B8F00B1}"/>
              </a:ext>
            </a:extLst>
          </p:cNvPr>
          <p:cNvCxnSpPr/>
          <p:nvPr/>
        </p:nvCxnSpPr>
        <p:spPr>
          <a:xfrm>
            <a:off x="4946073" y="5223164"/>
            <a:ext cx="2327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12F9BE2-13B1-854F-A690-E7A347701A6E}"/>
              </a:ext>
            </a:extLst>
          </p:cNvPr>
          <p:cNvCxnSpPr/>
          <p:nvPr/>
        </p:nvCxnSpPr>
        <p:spPr>
          <a:xfrm>
            <a:off x="4946072" y="6109855"/>
            <a:ext cx="2327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F8B65F5-436C-6740-8A2B-3B47C45A9B01}"/>
              </a:ext>
            </a:extLst>
          </p:cNvPr>
          <p:cNvSpPr/>
          <p:nvPr/>
        </p:nvSpPr>
        <p:spPr>
          <a:xfrm>
            <a:off x="7342908" y="3830781"/>
            <a:ext cx="10598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亚洲</a:t>
            </a:r>
          </a:p>
        </p:txBody>
      </p:sp>
      <p:sp>
        <p:nvSpPr>
          <p:cNvPr id="12" name="矩形 11">
            <a:extLst>
              <a:ext uri="{FF2B5EF4-FFF2-40B4-BE49-F238E27FC236}">
                <a16:creationId xmlns:a16="http://schemas.microsoft.com/office/drawing/2014/main" id="{0E30065A-7B3B-0A4C-B47E-374104AB8E0B}"/>
              </a:ext>
            </a:extLst>
          </p:cNvPr>
          <p:cNvSpPr/>
          <p:nvPr/>
        </p:nvSpPr>
        <p:spPr>
          <a:xfrm>
            <a:off x="7342908" y="4745181"/>
            <a:ext cx="10598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美洲</a:t>
            </a:r>
          </a:p>
        </p:txBody>
      </p:sp>
      <p:sp>
        <p:nvSpPr>
          <p:cNvPr id="13" name="矩形 12">
            <a:extLst>
              <a:ext uri="{FF2B5EF4-FFF2-40B4-BE49-F238E27FC236}">
                <a16:creationId xmlns:a16="http://schemas.microsoft.com/office/drawing/2014/main" id="{8148AE64-FB08-3448-B671-2F613109DDFE}"/>
              </a:ext>
            </a:extLst>
          </p:cNvPr>
          <p:cNvSpPr/>
          <p:nvPr/>
        </p:nvSpPr>
        <p:spPr>
          <a:xfrm>
            <a:off x="7342908" y="5659581"/>
            <a:ext cx="10598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欧洲</a:t>
            </a:r>
          </a:p>
        </p:txBody>
      </p:sp>
      <p:sp>
        <p:nvSpPr>
          <p:cNvPr id="14" name="文本框 13">
            <a:extLst>
              <a:ext uri="{FF2B5EF4-FFF2-40B4-BE49-F238E27FC236}">
                <a16:creationId xmlns:a16="http://schemas.microsoft.com/office/drawing/2014/main" id="{1D90566E-8745-4D43-B2B2-A58167E25DAC}"/>
              </a:ext>
            </a:extLst>
          </p:cNvPr>
          <p:cNvSpPr txBox="1"/>
          <p:nvPr/>
        </p:nvSpPr>
        <p:spPr>
          <a:xfrm>
            <a:off x="2438400" y="2158719"/>
            <a:ext cx="7315200" cy="461665"/>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rPr>
              <a:t>Map</a:t>
            </a:r>
            <a:r>
              <a:rPr lang="zh-CN" altLang="en-US" sz="2400" dirty="0">
                <a:latin typeface="Microsoft YaHei" panose="020B0503020204020204" pitchFamily="34" charset="-122"/>
                <a:ea typeface="Microsoft YaHei" panose="020B0503020204020204" pitchFamily="34" charset="-122"/>
              </a:rPr>
              <a:t>接口中键和值一一映射</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可以通过键来获取值</a:t>
            </a:r>
            <a:endParaRPr kumimoji="1" lang="zh-CN" altLang="en-US" sz="24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D1713A78-7CE8-8D4A-A70C-004642A74D0F}"/>
              </a:ext>
            </a:extLst>
          </p:cNvPr>
          <p:cNvSpPr txBox="1"/>
          <p:nvPr/>
        </p:nvSpPr>
        <p:spPr>
          <a:xfrm>
            <a:off x="3713784" y="3198167"/>
            <a:ext cx="1377000" cy="461665"/>
          </a:xfrm>
          <a:prstGeom prst="rect">
            <a:avLst/>
          </a:prstGeom>
          <a:solidFill>
            <a:schemeClr val="accent2"/>
          </a:solidFill>
        </p:spPr>
        <p:txBody>
          <a:bodyPr wrap="square" rtlCol="0">
            <a:spAutoFit/>
          </a:bodyPr>
          <a:lstStyle/>
          <a:p>
            <a:r>
              <a:rPr kumimoji="1" lang="zh-CN" altLang="en-US" sz="2400" dirty="0">
                <a:solidFill>
                  <a:schemeClr val="bg1"/>
                </a:solidFill>
              </a:rPr>
              <a:t>键</a:t>
            </a:r>
            <a:r>
              <a:rPr kumimoji="1" lang="en-US" altLang="zh-CN" sz="2400" dirty="0">
                <a:solidFill>
                  <a:schemeClr val="bg1"/>
                </a:solidFill>
              </a:rPr>
              <a:t>(key)</a:t>
            </a:r>
            <a:endParaRPr kumimoji="1" lang="zh-CN" altLang="en-US" sz="2400" dirty="0">
              <a:solidFill>
                <a:schemeClr val="bg1"/>
              </a:solidFill>
            </a:endParaRPr>
          </a:p>
        </p:txBody>
      </p:sp>
      <p:sp>
        <p:nvSpPr>
          <p:cNvPr id="16" name="文本框 15">
            <a:extLst>
              <a:ext uri="{FF2B5EF4-FFF2-40B4-BE49-F238E27FC236}">
                <a16:creationId xmlns:a16="http://schemas.microsoft.com/office/drawing/2014/main" id="{1496DDF6-2ACB-B544-8F6A-D6DD866F62C0}"/>
              </a:ext>
            </a:extLst>
          </p:cNvPr>
          <p:cNvSpPr txBox="1"/>
          <p:nvPr/>
        </p:nvSpPr>
        <p:spPr>
          <a:xfrm>
            <a:off x="7121235" y="3198167"/>
            <a:ext cx="1377000" cy="461665"/>
          </a:xfrm>
          <a:prstGeom prst="rect">
            <a:avLst/>
          </a:prstGeom>
          <a:solidFill>
            <a:schemeClr val="accent2"/>
          </a:solidFill>
        </p:spPr>
        <p:txBody>
          <a:bodyPr wrap="square" rtlCol="0">
            <a:spAutoFit/>
          </a:bodyPr>
          <a:lstStyle/>
          <a:p>
            <a:r>
              <a:rPr kumimoji="1" lang="zh-CN" altLang="en-US" sz="2400" dirty="0">
                <a:solidFill>
                  <a:schemeClr val="bg1"/>
                </a:solidFill>
              </a:rPr>
              <a:t>值</a:t>
            </a:r>
            <a:r>
              <a:rPr kumimoji="1" lang="en-US" altLang="zh-CN" sz="2400" dirty="0">
                <a:solidFill>
                  <a:schemeClr val="bg1"/>
                </a:solidFill>
              </a:rPr>
              <a:t>(value)</a:t>
            </a:r>
            <a:endParaRPr kumimoji="1" lang="zh-CN" altLang="en-US" sz="2400" dirty="0">
              <a:solidFill>
                <a:schemeClr val="bg1"/>
              </a:solidFill>
            </a:endParaRPr>
          </a:p>
        </p:txBody>
      </p:sp>
    </p:spTree>
    <p:extLst>
      <p:ext uri="{BB962C8B-B14F-4D97-AF65-F5344CB8AC3E}">
        <p14:creationId xmlns:p14="http://schemas.microsoft.com/office/powerpoint/2010/main" val="250759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603127" y="826749"/>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Map</a:t>
            </a:r>
            <a:r>
              <a:rPr kumimoji="1" lang="zh-CN" altLang="en-US" sz="4800" dirty="0">
                <a:ea typeface="Microsoft YaHei" panose="020B0503020204020204" pitchFamily="34" charset="-122"/>
              </a:rPr>
              <a:t>需要注意的一点</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2413DE47-805C-9047-B28F-9B3637AED8A3}"/>
              </a:ext>
            </a:extLst>
          </p:cNvPr>
          <p:cNvSpPr txBox="1"/>
          <p:nvPr/>
        </p:nvSpPr>
        <p:spPr>
          <a:xfrm>
            <a:off x="2535382" y="2576945"/>
            <a:ext cx="8188036" cy="3046988"/>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Map</a:t>
            </a:r>
            <a:r>
              <a:rPr kumimoji="1" lang="zh-CN" altLang="en-US" sz="2400" dirty="0">
                <a:latin typeface="Microsoft YaHei" panose="020B0503020204020204" pitchFamily="34" charset="-122"/>
                <a:ea typeface="Microsoft YaHei" panose="020B0503020204020204" pitchFamily="34" charset="-122"/>
              </a:rPr>
              <a:t> 建立关系用 </a:t>
            </a:r>
            <a:r>
              <a:rPr kumimoji="1" lang="en-US" altLang="zh-CN" sz="2400" dirty="0">
                <a:latin typeface="Microsoft YaHei" panose="020B0503020204020204" pitchFamily="34" charset="-122"/>
                <a:ea typeface="Microsoft YaHei" panose="020B0503020204020204" pitchFamily="34" charset="-122"/>
              </a:rPr>
              <a:t>put(</a:t>
            </a:r>
            <a:r>
              <a:rPr kumimoji="1" lang="en-US" altLang="zh-CN" sz="2400" dirty="0" err="1">
                <a:latin typeface="Microsoft YaHei" panose="020B0503020204020204" pitchFamily="34" charset="-122"/>
                <a:ea typeface="Microsoft YaHei" panose="020B0503020204020204" pitchFamily="34" charset="-122"/>
              </a:rPr>
              <a:t>key,value</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如果重复几次同样的</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来存储关系，那么只有最后一次有效。</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比如：</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map.put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map.put</a:t>
            </a:r>
            <a:r>
              <a:rPr kumimoji="1" lang="en-US" altLang="zh-CN" sz="2400" dirty="0">
                <a:latin typeface="Microsoft YaHei" panose="020B0503020204020204" pitchFamily="34" charset="-122"/>
                <a:ea typeface="Microsoft YaHei" panose="020B0503020204020204" pitchFamily="34" charset="-122"/>
              </a:rPr>
              <a:t>(“a”,10)</a:t>
            </a:r>
          </a:p>
          <a:p>
            <a:r>
              <a:rPr kumimoji="1" lang="en-US" altLang="zh-CN" sz="2400" dirty="0" err="1">
                <a:latin typeface="Microsoft YaHei" panose="020B0503020204020204" pitchFamily="34" charset="-122"/>
                <a:ea typeface="Microsoft YaHei" panose="020B0503020204020204" pitchFamily="34" charset="-122"/>
              </a:rPr>
              <a:t>map.put</a:t>
            </a:r>
            <a:r>
              <a:rPr kumimoji="1" lang="en-US" altLang="zh-CN" sz="2400" dirty="0">
                <a:latin typeface="Microsoft YaHei" panose="020B0503020204020204" pitchFamily="34" charset="-122"/>
                <a:ea typeface="Microsoft YaHei" panose="020B0503020204020204" pitchFamily="34" charset="-122"/>
              </a:rPr>
              <a:t>(“a”,11)</a:t>
            </a:r>
          </a:p>
          <a:p>
            <a:r>
              <a:rPr kumimoji="1" lang="zh-CN" altLang="en-US" sz="2400" dirty="0">
                <a:latin typeface="Microsoft YaHei" panose="020B0503020204020204" pitchFamily="34" charset="-122"/>
                <a:ea typeface="Microsoft YaHei" panose="020B0503020204020204" pitchFamily="34" charset="-122"/>
              </a:rPr>
              <a:t> 那么最后 映射关系是 </a:t>
            </a:r>
            <a:r>
              <a:rPr kumimoji="1" lang="en-US" altLang="zh-CN" sz="2400" dirty="0">
                <a:latin typeface="Microsoft YaHei" panose="020B0503020204020204" pitchFamily="34" charset="-122"/>
                <a:ea typeface="Microsoft YaHei" panose="020B0503020204020204" pitchFamily="34" charset="-122"/>
              </a:rPr>
              <a:t>a</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-&gt;11</a:t>
            </a:r>
            <a:r>
              <a:rPr kumimoji="1" lang="zh-CN" altLang="en-US" sz="2400" dirty="0">
                <a:latin typeface="Microsoft YaHei" panose="020B0503020204020204" pitchFamily="34" charset="-122"/>
                <a:ea typeface="Microsoft YaHei" panose="020B0503020204020204" pitchFamily="34" charset="-122"/>
              </a:rPr>
              <a:t> 前面几次被覆盖</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无效</a:t>
            </a:r>
            <a:r>
              <a:rPr kumimoji="1" lang="en-US" altLang="zh-CN" sz="2400" dirty="0">
                <a:latin typeface="Microsoft YaHei" panose="020B0503020204020204" pitchFamily="34" charset="-122"/>
                <a:ea typeface="Microsoft YaHei" panose="020B0503020204020204" pitchFamily="34" charset="-122"/>
              </a:rPr>
              <a:t>)</a:t>
            </a:r>
          </a:p>
          <a:p>
            <a:endParaRPr kumimoji="1" lang="zh-CN" altLang="en-US" sz="24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C7FF28A5-DD2E-8A4B-BEA6-962230938280}"/>
              </a:ext>
            </a:extLst>
          </p:cNvPr>
          <p:cNvSpPr txBox="1"/>
          <p:nvPr/>
        </p:nvSpPr>
        <p:spPr>
          <a:xfrm>
            <a:off x="3782291" y="5777345"/>
            <a:ext cx="455121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看示例代码 </a:t>
            </a:r>
            <a:r>
              <a:rPr kumimoji="1" lang="en-US" altLang="zh-CN" sz="2400" dirty="0" err="1">
                <a:solidFill>
                  <a:schemeClr val="bg1"/>
                </a:solidFill>
                <a:latin typeface="Microsoft YaHei" panose="020B0503020204020204" pitchFamily="34" charset="-122"/>
                <a:ea typeface="Microsoft YaHei" panose="020B0503020204020204" pitchFamily="34" charset="-122"/>
              </a:rPr>
              <a:t>mapExample</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4696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迭代器</a:t>
            </a:r>
            <a:r>
              <a:rPr kumimoji="1" lang="en-US" altLang="zh-CN" sz="4800" dirty="0">
                <a:ea typeface="Microsoft YaHei" panose="020B0503020204020204" pitchFamily="34" charset="-122"/>
              </a:rPr>
              <a:t>Iterator</a:t>
            </a:r>
          </a:p>
        </p:txBody>
      </p:sp>
      <p:sp>
        <p:nvSpPr>
          <p:cNvPr id="59" name="文本框 58">
            <a:extLst>
              <a:ext uri="{FF2B5EF4-FFF2-40B4-BE49-F238E27FC236}">
                <a16:creationId xmlns:a16="http://schemas.microsoft.com/office/drawing/2014/main" id="{C5FC2D10-728A-A94B-9F65-0D0BC460F967}"/>
              </a:ext>
            </a:extLst>
          </p:cNvPr>
          <p:cNvSpPr txBox="1"/>
          <p:nvPr/>
        </p:nvSpPr>
        <p:spPr>
          <a:xfrm>
            <a:off x="1662545" y="2493818"/>
            <a:ext cx="10037618"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先有个大致简单的概念：</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a:t>
            </a:r>
            <a:r>
              <a:rPr kumimoji="1" lang="zh-CN" altLang="en-US" sz="2400" dirty="0">
                <a:solidFill>
                  <a:schemeClr val="accent2"/>
                </a:solidFill>
                <a:latin typeface="Microsoft YaHei" panose="020B0503020204020204" pitchFamily="34" charset="-122"/>
                <a:ea typeface="Microsoft YaHei" panose="020B0503020204020204" pitchFamily="34" charset="-122"/>
              </a:rPr>
              <a:t>是什么</a:t>
            </a:r>
            <a:r>
              <a:rPr kumimoji="1" lang="zh-CN" altLang="en-US" sz="2400" dirty="0">
                <a:latin typeface="Microsoft YaHei" panose="020B0503020204020204" pitchFamily="34" charset="-122"/>
                <a:ea typeface="Microsoft YaHei" panose="020B0503020204020204" pitchFamily="34" charset="-122"/>
              </a:rPr>
              <a:t>：迭代器是一个接口，可以被不同的类实现</a:t>
            </a:r>
            <a:r>
              <a:rPr kumimoji="1" lang="en-US" altLang="zh-CN" sz="2400" dirty="0">
                <a:latin typeface="Microsoft YaHei" panose="020B0503020204020204" pitchFamily="34" charset="-122"/>
                <a:ea typeface="Microsoft YaHei" panose="020B0503020204020204" pitchFamily="34" charset="-122"/>
              </a:rPr>
              <a:t>(implement)</a:t>
            </a: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a:t>
            </a:r>
            <a:r>
              <a:rPr kumimoji="1" lang="zh-CN" altLang="en-US" sz="2400" dirty="0">
                <a:solidFill>
                  <a:schemeClr val="accent2"/>
                </a:solidFill>
                <a:latin typeface="Microsoft YaHei" panose="020B0503020204020204" pitchFamily="34" charset="-122"/>
                <a:ea typeface="Microsoft YaHei" panose="020B0503020204020204" pitchFamily="34" charset="-122"/>
              </a:rPr>
              <a:t>用来干嘛</a:t>
            </a:r>
            <a:r>
              <a:rPr kumimoji="1" lang="zh-CN" altLang="en-US" sz="2400" dirty="0">
                <a:latin typeface="Microsoft YaHei" panose="020B0503020204020204" pitchFamily="34" charset="-122"/>
                <a:ea typeface="Microsoft YaHei" panose="020B0503020204020204" pitchFamily="34" charset="-122"/>
              </a:rPr>
              <a:t>：用来遍历不同容器，访问容器中的元素，功能和</a:t>
            </a:r>
            <a:endParaRPr kumimoji="1" lang="en-US" altLang="zh-CN" sz="2400" dirty="0">
              <a:latin typeface="Microsoft YaHei" panose="020B0503020204020204" pitchFamily="34" charset="-122"/>
              <a:ea typeface="Microsoft YaHei" panose="020B0503020204020204" pitchFamily="34" charset="-122"/>
            </a:endParaRPr>
          </a:p>
          <a:p>
            <a:pPr lvl="1">
              <a:lnSpc>
                <a:spcPct val="150000"/>
              </a:lnSpc>
            </a:pPr>
            <a:r>
              <a:rPr kumimoji="1" lang="en-US" altLang="zh-CN" sz="2400" dirty="0">
                <a:latin typeface="Microsoft YaHei" panose="020B0503020204020204" pitchFamily="34" charset="-122"/>
                <a:ea typeface="Microsoft YaHei" panose="020B0503020204020204" pitchFamily="34" charset="-122"/>
              </a:rPr>
              <a:t>for(int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i</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i</a:t>
            </a:r>
            <a:r>
              <a:rPr kumimoji="1" lang="en-US" altLang="zh-CN" sz="2400" dirty="0">
                <a:latin typeface="Microsoft YaHei" panose="020B0503020204020204" pitchFamily="34" charset="-122"/>
                <a:ea typeface="Microsoft YaHei" panose="020B0503020204020204" pitchFamily="34" charset="-122"/>
              </a:rPr>
              <a:t>&lt;10;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i</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中的</a:t>
            </a:r>
            <a:r>
              <a:rPr kumimoji="1" lang="en-US" altLang="zh-CN" sz="2400" dirty="0" err="1">
                <a:latin typeface="Microsoft YaHei" panose="020B0503020204020204" pitchFamily="34" charset="-122"/>
                <a:ea typeface="Microsoft YaHei" panose="020B0503020204020204" pitchFamily="34" charset="-122"/>
              </a:rPr>
              <a:t>i</a:t>
            </a:r>
            <a:r>
              <a:rPr kumimoji="1" lang="zh-CN" altLang="en-US" sz="2400" dirty="0">
                <a:latin typeface="Microsoft YaHei" panose="020B0503020204020204" pitchFamily="34" charset="-122"/>
                <a:ea typeface="Microsoft YaHei" panose="020B0503020204020204" pitchFamily="34" charset="-122"/>
              </a:rPr>
              <a:t>下标类似。</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577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泛型的定义</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925640" y="2999232"/>
            <a:ext cx="892454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泛型是程序设计语言的一种特性。允许程序员在强类型程序设计语言中编写代码时定义一些</a:t>
            </a:r>
            <a:r>
              <a:rPr kumimoji="1" lang="zh-CN" altLang="en-US" sz="2400" dirty="0">
                <a:solidFill>
                  <a:schemeClr val="accent2"/>
                </a:solidFill>
                <a:latin typeface="Microsoft YaHei" panose="020B0503020204020204" pitchFamily="34" charset="-122"/>
                <a:ea typeface="Microsoft YaHei" panose="020B0503020204020204" pitchFamily="34" charset="-122"/>
              </a:rPr>
              <a:t>可变部分</a:t>
            </a:r>
            <a:r>
              <a:rPr kumimoji="1" lang="zh-CN" altLang="en-US" sz="2400" dirty="0">
                <a:latin typeface="Microsoft YaHei" panose="020B0503020204020204" pitchFamily="34" charset="-122"/>
                <a:ea typeface="Microsoft YaHei" panose="020B0503020204020204" pitchFamily="34" charset="-122"/>
              </a:rPr>
              <a:t>，那些部分在使用前必须作出指明</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“泛型”这个术语的含义是“适用于很多类型”</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37433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423925" y="530817"/>
            <a:ext cx="11380147"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为什么要用</a:t>
            </a:r>
            <a:r>
              <a:rPr kumimoji="1" lang="en-US" altLang="zh-CN" sz="4800" dirty="0">
                <a:ea typeface="Microsoft YaHei" panose="020B0503020204020204" pitchFamily="34" charset="-122"/>
              </a:rPr>
              <a:t>iterator</a:t>
            </a:r>
            <a:r>
              <a:rPr kumimoji="1" lang="zh-CN" altLang="en-US" sz="4800" dirty="0">
                <a:ea typeface="Microsoft YaHei" panose="020B0503020204020204" pitchFamily="34" charset="-122"/>
              </a:rPr>
              <a:t>？</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回顾</a:t>
            </a:r>
            <a:r>
              <a:rPr kumimoji="1" lang="en-US" altLang="zh-CN" sz="4800" dirty="0">
                <a:ea typeface="Microsoft YaHei" panose="020B0503020204020204" pitchFamily="34" charset="-122"/>
              </a:rPr>
              <a:t>4</a:t>
            </a:r>
            <a:r>
              <a:rPr kumimoji="1" lang="zh-CN" altLang="en-US" sz="4800" dirty="0">
                <a:ea typeface="Microsoft YaHei" panose="020B0503020204020204" pitchFamily="34" charset="-122"/>
              </a:rPr>
              <a:t>大数据结构</a:t>
            </a:r>
            <a:endParaRPr kumimoji="1" lang="en-US" altLang="zh-CN" sz="4800" dirty="0">
              <a:ea typeface="Microsoft YaHei" panose="020B0503020204020204" pitchFamily="34" charset="-122"/>
            </a:endParaRPr>
          </a:p>
        </p:txBody>
      </p:sp>
      <p:pic>
        <p:nvPicPr>
          <p:cNvPr id="51" name="图片 50">
            <a:extLst>
              <a:ext uri="{FF2B5EF4-FFF2-40B4-BE49-F238E27FC236}">
                <a16:creationId xmlns:a16="http://schemas.microsoft.com/office/drawing/2014/main" id="{93140E23-FCB2-9C41-AF1E-4CBED66DEA1B}"/>
              </a:ext>
            </a:extLst>
          </p:cNvPr>
          <p:cNvPicPr>
            <a:picLocks noChangeAspect="1"/>
          </p:cNvPicPr>
          <p:nvPr/>
        </p:nvPicPr>
        <p:blipFill>
          <a:blip r:embed="rId4"/>
          <a:stretch>
            <a:fillRect/>
          </a:stretch>
        </p:blipFill>
        <p:spPr>
          <a:xfrm>
            <a:off x="7162802" y="4559298"/>
            <a:ext cx="2925990" cy="2132003"/>
          </a:xfrm>
          <a:prstGeom prst="rect">
            <a:avLst/>
          </a:prstGeom>
        </p:spPr>
      </p:pic>
      <p:pic>
        <p:nvPicPr>
          <p:cNvPr id="52" name="图片 51">
            <a:extLst>
              <a:ext uri="{FF2B5EF4-FFF2-40B4-BE49-F238E27FC236}">
                <a16:creationId xmlns:a16="http://schemas.microsoft.com/office/drawing/2014/main" id="{02305FEF-1EB4-FA4B-8951-F94F3D84CCEF}"/>
              </a:ext>
            </a:extLst>
          </p:cNvPr>
          <p:cNvPicPr>
            <a:picLocks noChangeAspect="1"/>
          </p:cNvPicPr>
          <p:nvPr/>
        </p:nvPicPr>
        <p:blipFill>
          <a:blip r:embed="rId5"/>
          <a:stretch>
            <a:fillRect/>
          </a:stretch>
        </p:blipFill>
        <p:spPr>
          <a:xfrm>
            <a:off x="1839964" y="2012888"/>
            <a:ext cx="3226373" cy="1899510"/>
          </a:xfrm>
          <a:prstGeom prst="rect">
            <a:avLst/>
          </a:prstGeom>
        </p:spPr>
      </p:pic>
      <p:pic>
        <p:nvPicPr>
          <p:cNvPr id="53" name="图片 52">
            <a:extLst>
              <a:ext uri="{FF2B5EF4-FFF2-40B4-BE49-F238E27FC236}">
                <a16:creationId xmlns:a16="http://schemas.microsoft.com/office/drawing/2014/main" id="{F2ABB9D2-0FCD-DB49-9B69-B13984A38DCF}"/>
              </a:ext>
            </a:extLst>
          </p:cNvPr>
          <p:cNvPicPr>
            <a:picLocks noChangeAspect="1"/>
          </p:cNvPicPr>
          <p:nvPr/>
        </p:nvPicPr>
        <p:blipFill>
          <a:blip r:embed="rId6"/>
          <a:stretch>
            <a:fillRect/>
          </a:stretch>
        </p:blipFill>
        <p:spPr>
          <a:xfrm>
            <a:off x="7125665" y="1696247"/>
            <a:ext cx="2882900" cy="2717800"/>
          </a:xfrm>
          <a:prstGeom prst="rect">
            <a:avLst/>
          </a:prstGeom>
        </p:spPr>
      </p:pic>
      <p:pic>
        <p:nvPicPr>
          <p:cNvPr id="54" name="图片 53">
            <a:extLst>
              <a:ext uri="{FF2B5EF4-FFF2-40B4-BE49-F238E27FC236}">
                <a16:creationId xmlns:a16="http://schemas.microsoft.com/office/drawing/2014/main" id="{EE8EEF0D-E63D-C845-BD1B-B2E1C614EBD2}"/>
              </a:ext>
            </a:extLst>
          </p:cNvPr>
          <p:cNvPicPr>
            <a:picLocks noChangeAspect="1"/>
          </p:cNvPicPr>
          <p:nvPr/>
        </p:nvPicPr>
        <p:blipFill>
          <a:blip r:embed="rId7"/>
          <a:stretch>
            <a:fillRect/>
          </a:stretch>
        </p:blipFill>
        <p:spPr>
          <a:xfrm>
            <a:off x="1802826" y="4188909"/>
            <a:ext cx="3226374" cy="2669091"/>
          </a:xfrm>
          <a:prstGeom prst="rect">
            <a:avLst/>
          </a:prstGeom>
        </p:spPr>
      </p:pic>
      <p:sp>
        <p:nvSpPr>
          <p:cNvPr id="55" name="文本框 54">
            <a:extLst>
              <a:ext uri="{FF2B5EF4-FFF2-40B4-BE49-F238E27FC236}">
                <a16:creationId xmlns:a16="http://schemas.microsoft.com/office/drawing/2014/main" id="{9EB9578F-AC94-134F-A7D5-1CFAFBD3C086}"/>
              </a:ext>
            </a:extLst>
          </p:cNvPr>
          <p:cNvSpPr txBox="1"/>
          <p:nvPr/>
        </p:nvSpPr>
        <p:spPr>
          <a:xfrm>
            <a:off x="249382" y="2731810"/>
            <a:ext cx="155344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线性</a:t>
            </a:r>
            <a:r>
              <a:rPr kumimoji="1" lang="en-US" altLang="zh-CN" sz="2400" dirty="0">
                <a:solidFill>
                  <a:schemeClr val="bg1"/>
                </a:solidFill>
                <a:latin typeface="Microsoft YaHei" panose="020B0503020204020204" pitchFamily="34" charset="-122"/>
                <a:ea typeface="Microsoft YaHei" panose="020B0503020204020204" pitchFamily="34" charset="-122"/>
              </a:rPr>
              <a:t>(list)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06C85BA4-0DB2-7F46-9207-F11501746ECD}"/>
              </a:ext>
            </a:extLst>
          </p:cNvPr>
          <p:cNvSpPr txBox="1"/>
          <p:nvPr/>
        </p:nvSpPr>
        <p:spPr>
          <a:xfrm>
            <a:off x="423925" y="5394468"/>
            <a:ext cx="124690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图形</a:t>
            </a:r>
          </a:p>
        </p:txBody>
      </p:sp>
      <p:sp>
        <p:nvSpPr>
          <p:cNvPr id="57" name="文本框 56">
            <a:extLst>
              <a:ext uri="{FF2B5EF4-FFF2-40B4-BE49-F238E27FC236}">
                <a16:creationId xmlns:a16="http://schemas.microsoft.com/office/drawing/2014/main" id="{07209685-61D0-6843-9272-7894A32AA88D}"/>
              </a:ext>
            </a:extLst>
          </p:cNvPr>
          <p:cNvSpPr txBox="1"/>
          <p:nvPr/>
        </p:nvSpPr>
        <p:spPr>
          <a:xfrm>
            <a:off x="10571779" y="2628122"/>
            <a:ext cx="1416812"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集合</a:t>
            </a:r>
            <a:r>
              <a:rPr kumimoji="1" lang="en-US" altLang="zh-CN" sz="2400" dirty="0">
                <a:solidFill>
                  <a:schemeClr val="bg1"/>
                </a:solidFill>
                <a:latin typeface="Microsoft YaHei" panose="020B0503020204020204" pitchFamily="34" charset="-122"/>
                <a:ea typeface="Microsoft YaHei" panose="020B0503020204020204" pitchFamily="34" charset="-122"/>
              </a:rPr>
              <a:t>(set</a:t>
            </a:r>
            <a:r>
              <a:rPr kumimoji="1" lang="zh-CN" altLang="en-US" sz="2400" dirty="0">
                <a:solidFill>
                  <a:schemeClr val="bg1"/>
                </a:solidFill>
                <a:latin typeface="Microsoft YaHei" panose="020B0503020204020204" pitchFamily="34" charset="-122"/>
                <a:ea typeface="Microsoft YaHei" panose="020B0503020204020204" pitchFamily="34" charset="-122"/>
              </a:rPr>
              <a:t>）</a:t>
            </a:r>
          </a:p>
        </p:txBody>
      </p:sp>
      <p:sp>
        <p:nvSpPr>
          <p:cNvPr id="58" name="文本框 57">
            <a:extLst>
              <a:ext uri="{FF2B5EF4-FFF2-40B4-BE49-F238E27FC236}">
                <a16:creationId xmlns:a16="http://schemas.microsoft.com/office/drawing/2014/main" id="{B28B3B59-B0EF-E24E-9A85-8891F0F7F18D}"/>
              </a:ext>
            </a:extLst>
          </p:cNvPr>
          <p:cNvSpPr txBox="1"/>
          <p:nvPr/>
        </p:nvSpPr>
        <p:spPr>
          <a:xfrm>
            <a:off x="10741682" y="5394468"/>
            <a:ext cx="124690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树形</a:t>
            </a:r>
          </a:p>
        </p:txBody>
      </p:sp>
      <p:sp>
        <p:nvSpPr>
          <p:cNvPr id="4" name="文本框 3">
            <a:extLst>
              <a:ext uri="{FF2B5EF4-FFF2-40B4-BE49-F238E27FC236}">
                <a16:creationId xmlns:a16="http://schemas.microsoft.com/office/drawing/2014/main" id="{0232FC3F-94D3-CF48-9CE5-34AEA10AA790}"/>
              </a:ext>
            </a:extLst>
          </p:cNvPr>
          <p:cNvSpPr txBox="1"/>
          <p:nvPr/>
        </p:nvSpPr>
        <p:spPr>
          <a:xfrm>
            <a:off x="2244436" y="1537855"/>
            <a:ext cx="2140528" cy="475033"/>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9224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遍历访问方式对比思考</a:t>
            </a:r>
            <a:endParaRPr kumimoji="1" lang="en-US" altLang="zh-CN" sz="4800" dirty="0">
              <a:ea typeface="Microsoft YaHei" panose="020B0503020204020204" pitchFamily="34" charset="-122"/>
            </a:endParaRPr>
          </a:p>
        </p:txBody>
      </p:sp>
      <p:graphicFrame>
        <p:nvGraphicFramePr>
          <p:cNvPr id="5" name="表格 4">
            <a:extLst>
              <a:ext uri="{FF2B5EF4-FFF2-40B4-BE49-F238E27FC236}">
                <a16:creationId xmlns:a16="http://schemas.microsoft.com/office/drawing/2014/main" id="{19999FE0-DB12-1540-8F1D-F56B027CD59D}"/>
              </a:ext>
            </a:extLst>
          </p:cNvPr>
          <p:cNvGraphicFramePr>
            <a:graphicFrameLocks noGrp="1"/>
          </p:cNvGraphicFramePr>
          <p:nvPr>
            <p:extLst>
              <p:ext uri="{D42A27DB-BD31-4B8C-83A1-F6EECF244321}">
                <p14:modId xmlns:p14="http://schemas.microsoft.com/office/powerpoint/2010/main" val="4176184579"/>
              </p:ext>
            </p:extLst>
          </p:nvPr>
        </p:nvGraphicFramePr>
        <p:xfrm>
          <a:off x="1932710" y="1759267"/>
          <a:ext cx="8915400" cy="5047901"/>
        </p:xfrm>
        <a:graphic>
          <a:graphicData uri="http://schemas.openxmlformats.org/drawingml/2006/table">
            <a:tbl>
              <a:tblPr firstRow="1" bandRow="1">
                <a:tableStyleId>{5C22544A-7EE6-4342-B048-85BDC9FD1C3A}</a:tableStyleId>
              </a:tblPr>
              <a:tblGrid>
                <a:gridCol w="2196661">
                  <a:extLst>
                    <a:ext uri="{9D8B030D-6E8A-4147-A177-3AD203B41FA5}">
                      <a16:colId xmlns:a16="http://schemas.microsoft.com/office/drawing/2014/main" val="3533345617"/>
                    </a:ext>
                  </a:extLst>
                </a:gridCol>
                <a:gridCol w="2325417">
                  <a:extLst>
                    <a:ext uri="{9D8B030D-6E8A-4147-A177-3AD203B41FA5}">
                      <a16:colId xmlns:a16="http://schemas.microsoft.com/office/drawing/2014/main" val="524395798"/>
                    </a:ext>
                  </a:extLst>
                </a:gridCol>
                <a:gridCol w="2196661">
                  <a:extLst>
                    <a:ext uri="{9D8B030D-6E8A-4147-A177-3AD203B41FA5}">
                      <a16:colId xmlns:a16="http://schemas.microsoft.com/office/drawing/2014/main" val="1714446925"/>
                    </a:ext>
                  </a:extLst>
                </a:gridCol>
                <a:gridCol w="2196661">
                  <a:extLst>
                    <a:ext uri="{9D8B030D-6E8A-4147-A177-3AD203B41FA5}">
                      <a16:colId xmlns:a16="http://schemas.microsoft.com/office/drawing/2014/main" val="1351530721"/>
                    </a:ext>
                  </a:extLst>
                </a:gridCol>
              </a:tblGrid>
              <a:tr h="650208">
                <a:tc>
                  <a:txBody>
                    <a:bodyPr/>
                    <a:lstStyle/>
                    <a:p>
                      <a:endParaRPr lang="zh-CN" altLang="en-US" sz="20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000" dirty="0">
                          <a:latin typeface="Microsoft YaHei" panose="020B0503020204020204" pitchFamily="34" charset="-122"/>
                          <a:ea typeface="Microsoft YaHei" panose="020B0503020204020204" pitchFamily="34" charset="-122"/>
                        </a:rPr>
                        <a:t>获取第一个元素</a:t>
                      </a:r>
                    </a:p>
                  </a:txBody>
                  <a:tcPr/>
                </a:tc>
                <a:tc>
                  <a:txBody>
                    <a:bodyPr/>
                    <a:lstStyle/>
                    <a:p>
                      <a:pPr algn="ctr"/>
                      <a:r>
                        <a:rPr lang="zh-CN" altLang="en-US" sz="2000" dirty="0">
                          <a:latin typeface="Microsoft YaHei" panose="020B0503020204020204" pitchFamily="34" charset="-122"/>
                          <a:ea typeface="Microsoft YaHei" panose="020B0503020204020204" pitchFamily="34" charset="-122"/>
                        </a:rPr>
                        <a:t> 下一个元素</a:t>
                      </a:r>
                    </a:p>
                  </a:txBody>
                  <a:tcPr/>
                </a:tc>
                <a:tc>
                  <a:txBody>
                    <a:bodyPr/>
                    <a:lstStyle/>
                    <a:p>
                      <a:pPr algn="ctr"/>
                      <a:r>
                        <a:rPr lang="zh-CN" altLang="en-US" sz="2000" dirty="0">
                          <a:latin typeface="Microsoft YaHei" panose="020B0503020204020204" pitchFamily="34" charset="-122"/>
                          <a:ea typeface="Microsoft YaHei" panose="020B0503020204020204" pitchFamily="34" charset="-122"/>
                        </a:rPr>
                        <a:t>访问是否到尽头</a:t>
                      </a:r>
                    </a:p>
                  </a:txBody>
                  <a:tcPr/>
                </a:tc>
                <a:extLst>
                  <a:ext uri="{0D108BD9-81ED-4DB2-BD59-A6C34878D82A}">
                    <a16:rowId xmlns:a16="http://schemas.microsoft.com/office/drawing/2014/main" val="292752466"/>
                  </a:ext>
                </a:extLst>
              </a:tr>
              <a:tr h="1215607">
                <a:tc>
                  <a:txBody>
                    <a:bodyPr/>
                    <a:lstStyle/>
                    <a:p>
                      <a:r>
                        <a:rPr lang="en-US" altLang="zh-CN" sz="2000" dirty="0">
                          <a:latin typeface="Microsoft YaHei" panose="020B0503020204020204" pitchFamily="34" charset="-122"/>
                          <a:ea typeface="Microsoft YaHei" panose="020B0503020204020204" pitchFamily="34" charset="-122"/>
                        </a:rPr>
                        <a:t>List</a:t>
                      </a:r>
                      <a:endParaRPr lang="zh-CN" altLang="en-US" sz="2000" dirty="0">
                        <a:latin typeface="Microsoft YaHei" panose="020B0503020204020204" pitchFamily="34" charset="-122"/>
                        <a:ea typeface="Microsoft YaHei" panose="020B0503020204020204" pitchFamily="34" charset="-122"/>
                      </a:endParaRPr>
                    </a:p>
                  </a:txBody>
                  <a:tcPr/>
                </a:tc>
                <a:tc>
                  <a:txBody>
                    <a:bodyPr/>
                    <a:lstStyle/>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连续存储：</a:t>
                      </a:r>
                      <a:r>
                        <a:rPr lang="en-US" altLang="zh-CN" sz="2000" dirty="0">
                          <a:latin typeface="Microsoft YaHei" panose="020B0503020204020204" pitchFamily="34" charset="-122"/>
                          <a:ea typeface="Microsoft YaHei" panose="020B0503020204020204" pitchFamily="34" charset="-122"/>
                        </a:rPr>
                        <a:t>get(0)</a:t>
                      </a: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链式存储： </a:t>
                      </a:r>
                      <a:r>
                        <a:rPr lang="en-US" altLang="zh-CN" sz="2000" dirty="0">
                          <a:latin typeface="Microsoft YaHei" panose="020B0503020204020204" pitchFamily="34" charset="-122"/>
                          <a:ea typeface="Microsoft YaHei" panose="020B0503020204020204" pitchFamily="34" charset="-122"/>
                        </a:rPr>
                        <a:t>head</a:t>
                      </a:r>
                      <a:r>
                        <a:rPr lang="zh-CN" altLang="en-US" sz="2000" dirty="0">
                          <a:latin typeface="Microsoft YaHei" panose="020B0503020204020204" pitchFamily="34" charset="-122"/>
                          <a:ea typeface="Microsoft YaHei" panose="020B0503020204020204" pitchFamily="34" charset="-122"/>
                        </a:rPr>
                        <a:t>指针</a:t>
                      </a:r>
                      <a:endParaRPr lang="en-US" altLang="zh-CN" sz="2000" dirty="0">
                        <a:latin typeface="Microsoft YaHei" panose="020B0503020204020204" pitchFamily="34" charset="-122"/>
                        <a:ea typeface="Microsoft YaHei" panose="020B0503020204020204" pitchFamily="34" charset="-122"/>
                      </a:endParaRPr>
                    </a:p>
                  </a:txBody>
                  <a:tcPr/>
                </a:tc>
                <a:tc>
                  <a:txBody>
                    <a:bodyPr/>
                    <a:lstStyle/>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连续存储</a:t>
                      </a:r>
                      <a:r>
                        <a:rPr lang="en-US" altLang="zh-CN" sz="2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链式存储</a:t>
                      </a:r>
                      <a:r>
                        <a:rPr lang="en-US" altLang="zh-CN" sz="2000" dirty="0">
                          <a:latin typeface="Microsoft YaHei" panose="020B0503020204020204" pitchFamily="34" charset="-122"/>
                          <a:ea typeface="Microsoft YaHei" panose="020B0503020204020204" pitchFamily="34" charset="-122"/>
                        </a:rPr>
                        <a:t>next()</a:t>
                      </a:r>
                      <a:endParaRPr lang="zh-CN" altLang="en-US" sz="2000" dirty="0">
                        <a:latin typeface="Microsoft YaHei" panose="020B0503020204020204" pitchFamily="34" charset="-122"/>
                        <a:ea typeface="Microsoft YaHei" panose="020B0503020204020204" pitchFamily="34" charset="-122"/>
                      </a:endParaRPr>
                    </a:p>
                  </a:txBody>
                  <a:tcPr/>
                </a:tc>
                <a:tc>
                  <a:txBody>
                    <a:bodyPr/>
                    <a:lstStyle/>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连续存储 </a:t>
                      </a:r>
                      <a:r>
                        <a:rPr lang="en-US" altLang="zh-CN" sz="2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数组长度</a:t>
                      </a:r>
                      <a:endParaRPr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链式存储 </a:t>
                      </a:r>
                      <a:r>
                        <a:rPr lang="en-US" altLang="zh-CN" sz="2000" dirty="0">
                          <a:latin typeface="Microsoft YaHei" panose="020B0503020204020204" pitchFamily="34" charset="-122"/>
                          <a:ea typeface="Microsoft YaHei" panose="020B0503020204020204" pitchFamily="34" charset="-122"/>
                        </a:rPr>
                        <a:t>next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==null?</a:t>
                      </a:r>
                      <a:endParaRPr lang="zh-CN" altLang="en-US" sz="20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456322759"/>
                  </a:ext>
                </a:extLst>
              </a:tr>
              <a:tr h="932908">
                <a:tc>
                  <a:txBody>
                    <a:bodyPr/>
                    <a:lstStyle/>
                    <a:p>
                      <a:r>
                        <a:rPr lang="en-US" altLang="zh-CN" sz="2000" dirty="0">
                          <a:latin typeface="Microsoft YaHei" panose="020B0503020204020204" pitchFamily="34" charset="-122"/>
                          <a:ea typeface="Microsoft YaHei" panose="020B0503020204020204" pitchFamily="34" charset="-122"/>
                        </a:rPr>
                        <a:t>Set</a:t>
                      </a:r>
                      <a:endParaRPr lang="zh-CN" altLang="en-US" sz="2000" dirty="0">
                        <a:latin typeface="Microsoft YaHei" panose="020B0503020204020204" pitchFamily="34" charset="-122"/>
                        <a:ea typeface="Microsoft YaHei" panose="020B0503020204020204" pitchFamily="34" charset="-122"/>
                      </a:endParaRPr>
                    </a:p>
                  </a:txBody>
                  <a:tcPr/>
                </a:tc>
                <a:tc>
                  <a:txBody>
                    <a:bodyPr/>
                    <a:lstStyle/>
                    <a:p>
                      <a:r>
                        <a:rPr lang="zh-CN" altLang="en-US" sz="2000" dirty="0">
                          <a:solidFill>
                            <a:srgbClr val="FF0000"/>
                          </a:solidFill>
                          <a:latin typeface="Microsoft YaHei" panose="020B0503020204020204" pitchFamily="34" charset="-122"/>
                          <a:ea typeface="Microsoft YaHei" panose="020B0503020204020204" pitchFamily="34" charset="-122"/>
                        </a:rPr>
                        <a:t>结构不一样，是否合适用下标？</a:t>
                      </a:r>
                    </a:p>
                  </a:txBody>
                  <a:tcPr/>
                </a:tc>
                <a:tc>
                  <a: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err="1">
                          <a:solidFill>
                            <a:srgbClr val="FF0000"/>
                          </a:solidFill>
                          <a:latin typeface="Microsoft YaHei" panose="020B0503020204020204" pitchFamily="34" charset="-122"/>
                          <a:ea typeface="Microsoft YaHei" panose="020B0503020204020204" pitchFamily="34" charset="-122"/>
                        </a:rPr>
                        <a:t>i</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可以吗？</a:t>
                      </a:r>
                    </a:p>
                  </a:txBody>
                  <a:tcPr/>
                </a:tc>
                <a:tc>
                  <a:txBody>
                    <a:bodyPr/>
                    <a:lstStyle/>
                    <a:p>
                      <a:r>
                        <a:rPr lang="zh-CN" altLang="en-US" sz="2000" dirty="0">
                          <a:solidFill>
                            <a:srgbClr val="FF0000"/>
                          </a:solidFill>
                          <a:latin typeface="Microsoft YaHei" panose="020B0503020204020204" pitchFamily="34" charset="-122"/>
                          <a:ea typeface="Microsoft YaHei" panose="020B0503020204020204" pitchFamily="34" charset="-122"/>
                        </a:rPr>
                        <a:t>结构不一样，判断逻辑和</a:t>
                      </a:r>
                      <a:r>
                        <a:rPr lang="en-US" altLang="zh-CN" sz="2000" dirty="0">
                          <a:solidFill>
                            <a:srgbClr val="FF0000"/>
                          </a:solidFill>
                          <a:latin typeface="Microsoft YaHei" panose="020B0503020204020204" pitchFamily="34" charset="-122"/>
                          <a:ea typeface="Microsoft YaHei" panose="020B0503020204020204" pitchFamily="34" charset="-122"/>
                        </a:rPr>
                        <a:t>list</a:t>
                      </a:r>
                      <a:r>
                        <a:rPr lang="zh-CN" altLang="en-US" sz="2000" dirty="0">
                          <a:solidFill>
                            <a:srgbClr val="FF0000"/>
                          </a:solidFill>
                          <a:latin typeface="Microsoft YaHei" panose="020B0503020204020204" pitchFamily="34" charset="-122"/>
                          <a:ea typeface="Microsoft YaHei" panose="020B0503020204020204" pitchFamily="34" charset="-122"/>
                        </a:rPr>
                        <a:t>会不一样</a:t>
                      </a:r>
                    </a:p>
                  </a:txBody>
                  <a:tcPr/>
                </a:tc>
                <a:extLst>
                  <a:ext uri="{0D108BD9-81ED-4DB2-BD59-A6C34878D82A}">
                    <a16:rowId xmlns:a16="http://schemas.microsoft.com/office/drawing/2014/main" val="1904795296"/>
                  </a:ext>
                </a:extLst>
              </a:tr>
              <a:tr h="1215607">
                <a:tc>
                  <a:txBody>
                    <a:bodyPr/>
                    <a:lstStyle/>
                    <a:p>
                      <a:r>
                        <a:rPr lang="zh-CN" altLang="en-US" sz="2000" dirty="0">
                          <a:latin typeface="Microsoft YaHei" panose="020B0503020204020204" pitchFamily="34" charset="-122"/>
                          <a:ea typeface="Microsoft YaHei" panose="020B0503020204020204" pitchFamily="34" charset="-122"/>
                        </a:rPr>
                        <a:t>树形</a:t>
                      </a:r>
                    </a:p>
                  </a:txBody>
                  <a:tcPr/>
                </a:tc>
                <a:tc>
                  <a:txBody>
                    <a:bodyPr/>
                    <a:lstStyle/>
                    <a:p>
                      <a:r>
                        <a:rPr lang="zh-CN" altLang="en-US" sz="2000" dirty="0">
                          <a:solidFill>
                            <a:srgbClr val="FF0000"/>
                          </a:solidFill>
                          <a:latin typeface="Microsoft YaHei" panose="020B0503020204020204" pitchFamily="34" charset="-122"/>
                          <a:ea typeface="Microsoft YaHei" panose="020B0503020204020204" pitchFamily="34" charset="-122"/>
                        </a:rPr>
                        <a:t>结构不一样，是否合适用下标？</a:t>
                      </a:r>
                    </a:p>
                  </a:txBody>
                  <a:tcPr/>
                </a:tc>
                <a:tc>
                  <a:txBody>
                    <a:bodyPr/>
                    <a:lstStyle/>
                    <a:p>
                      <a:r>
                        <a:rPr lang="en-US" altLang="zh-CN" sz="2000" dirty="0" err="1">
                          <a:solidFill>
                            <a:srgbClr val="FF0000"/>
                          </a:solidFill>
                          <a:latin typeface="Microsoft YaHei" panose="020B0503020204020204" pitchFamily="34" charset="-122"/>
                          <a:ea typeface="Microsoft YaHei" panose="020B0503020204020204" pitchFamily="34" charset="-122"/>
                        </a:rPr>
                        <a:t>i</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可以吗？</a:t>
                      </a:r>
                      <a:endParaRPr lang="en-US" altLang="zh-CN" sz="2000" dirty="0">
                        <a:solidFill>
                          <a:srgbClr val="FF0000"/>
                        </a:solidFill>
                        <a:latin typeface="Microsoft YaHei" panose="020B0503020204020204" pitchFamily="34" charset="-122"/>
                        <a:ea typeface="Microsoft YaHei" panose="020B0503020204020204" pitchFamily="34" charset="-122"/>
                      </a:endParaRPr>
                    </a:p>
                    <a:p>
                      <a:r>
                        <a:rPr lang="en-US" altLang="zh-CN" sz="2000" dirty="0">
                          <a:solidFill>
                            <a:srgbClr val="FF0000"/>
                          </a:solidFill>
                          <a:latin typeface="Microsoft YaHei" panose="020B0503020204020204" pitchFamily="34" charset="-122"/>
                          <a:ea typeface="Microsoft YaHei" panose="020B0503020204020204" pitchFamily="34" charset="-122"/>
                        </a:rPr>
                        <a:t>Next()</a:t>
                      </a:r>
                      <a:r>
                        <a:rPr lang="zh-CN" altLang="en-US" sz="2000" dirty="0">
                          <a:solidFill>
                            <a:srgbClr val="FF0000"/>
                          </a:solidFill>
                          <a:latin typeface="Microsoft YaHei" panose="020B0503020204020204" pitchFamily="34" charset="-122"/>
                          <a:ea typeface="Microsoft YaHei" panose="020B0503020204020204" pitchFamily="34" charset="-122"/>
                        </a:rPr>
                        <a:t> 和</a:t>
                      </a:r>
                      <a:r>
                        <a:rPr lang="en-US" altLang="zh-CN" sz="2000" dirty="0">
                          <a:solidFill>
                            <a:srgbClr val="FF0000"/>
                          </a:solidFill>
                          <a:latin typeface="Microsoft YaHei" panose="020B0503020204020204" pitchFamily="34" charset="-122"/>
                          <a:ea typeface="Microsoft YaHei" panose="020B0503020204020204" pitchFamily="34" charset="-122"/>
                        </a:rPr>
                        <a:t>List</a:t>
                      </a:r>
                      <a:r>
                        <a:rPr lang="zh-CN" altLang="en-US" sz="2000" dirty="0">
                          <a:solidFill>
                            <a:srgbClr val="FF0000"/>
                          </a:solidFill>
                          <a:latin typeface="Microsoft YaHei" panose="020B0503020204020204" pitchFamily="34" charset="-122"/>
                          <a:ea typeface="Microsoft YaHei" panose="020B0503020204020204" pitchFamily="34" charset="-122"/>
                        </a:rPr>
                        <a:t>的</a:t>
                      </a:r>
                      <a:r>
                        <a:rPr lang="en-US" altLang="zh-CN" sz="2000" dirty="0">
                          <a:solidFill>
                            <a:srgbClr val="FF0000"/>
                          </a:solidFill>
                          <a:latin typeface="Microsoft YaHei" panose="020B0503020204020204" pitchFamily="34" charset="-122"/>
                          <a:ea typeface="Microsoft YaHei" panose="020B0503020204020204" pitchFamily="34" charset="-122"/>
                        </a:rPr>
                        <a:t>next</a:t>
                      </a:r>
                      <a:r>
                        <a:rPr lang="zh-CN" altLang="en-US" sz="2000" dirty="0">
                          <a:solidFill>
                            <a:srgbClr val="FF0000"/>
                          </a:solidFill>
                          <a:latin typeface="Microsoft YaHei" panose="020B0503020204020204" pitchFamily="34" charset="-122"/>
                          <a:ea typeface="Microsoft YaHei" panose="020B0503020204020204" pitchFamily="34" charset="-122"/>
                        </a:rPr>
                        <a:t>实现细节一样吗？</a:t>
                      </a:r>
                    </a:p>
                  </a:txBody>
                  <a:tcPr/>
                </a:tc>
                <a:tc>
                  <a:txBody>
                    <a:bodyPr/>
                    <a:lstStyle/>
                    <a:p>
                      <a:r>
                        <a:rPr lang="zh-CN" altLang="en-US" sz="2000" dirty="0">
                          <a:solidFill>
                            <a:srgbClr val="FF0000"/>
                          </a:solidFill>
                          <a:latin typeface="Microsoft YaHei" panose="020B0503020204020204" pitchFamily="34" charset="-122"/>
                          <a:ea typeface="Microsoft YaHei" panose="020B0503020204020204" pitchFamily="34" charset="-122"/>
                        </a:rPr>
                        <a:t>结构不一样，判断逻辑和</a:t>
                      </a:r>
                      <a:r>
                        <a:rPr lang="en-US" altLang="zh-CN" sz="2000" dirty="0">
                          <a:solidFill>
                            <a:srgbClr val="FF0000"/>
                          </a:solidFill>
                          <a:latin typeface="Microsoft YaHei" panose="020B0503020204020204" pitchFamily="34" charset="-122"/>
                          <a:ea typeface="Microsoft YaHei" panose="020B0503020204020204" pitchFamily="34" charset="-122"/>
                        </a:rPr>
                        <a:t>list</a:t>
                      </a:r>
                      <a:r>
                        <a:rPr lang="zh-CN" altLang="en-US" sz="2000" dirty="0">
                          <a:solidFill>
                            <a:srgbClr val="FF0000"/>
                          </a:solidFill>
                          <a:latin typeface="Microsoft YaHei" panose="020B0503020204020204" pitchFamily="34" charset="-122"/>
                          <a:ea typeface="Microsoft YaHei" panose="020B0503020204020204" pitchFamily="34" charset="-122"/>
                        </a:rPr>
                        <a:t> 会不一样</a:t>
                      </a:r>
                    </a:p>
                  </a:txBody>
                  <a:tcPr/>
                </a:tc>
                <a:extLst>
                  <a:ext uri="{0D108BD9-81ED-4DB2-BD59-A6C34878D82A}">
                    <a16:rowId xmlns:a16="http://schemas.microsoft.com/office/drawing/2014/main" val="853523356"/>
                  </a:ext>
                </a:extLst>
              </a:tr>
              <a:tr h="770573">
                <a:tc>
                  <a:txBody>
                    <a:bodyPr/>
                    <a:lstStyle/>
                    <a:p>
                      <a:r>
                        <a:rPr lang="zh-CN" altLang="en-US" sz="2000" dirty="0">
                          <a:latin typeface="Microsoft YaHei" panose="020B0503020204020204" pitchFamily="34" charset="-122"/>
                          <a:ea typeface="Microsoft YaHei" panose="020B0503020204020204" pitchFamily="34" charset="-122"/>
                        </a:rPr>
                        <a:t>图形</a:t>
                      </a:r>
                    </a:p>
                  </a:txBody>
                  <a:tcPr/>
                </a:tc>
                <a:tc>
                  <a:txBody>
                    <a:bodyPr/>
                    <a:lstStyle/>
                    <a:p>
                      <a:r>
                        <a:rPr lang="zh-CN" altLang="en-US" sz="2000" dirty="0">
                          <a:solidFill>
                            <a:srgbClr val="FF0000"/>
                          </a:solidFill>
                          <a:latin typeface="Microsoft YaHei" panose="020B0503020204020204" pitchFamily="34" charset="-122"/>
                          <a:ea typeface="Microsoft YaHei" panose="020B0503020204020204" pitchFamily="34" charset="-122"/>
                        </a:rPr>
                        <a:t>暂时认为未知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0000"/>
                          </a:solidFill>
                          <a:latin typeface="Microsoft YaHei" panose="020B0503020204020204" pitchFamily="34" charset="-122"/>
                          <a:ea typeface="Microsoft YaHei" panose="020B0503020204020204" pitchFamily="34" charset="-122"/>
                        </a:rPr>
                        <a:t>暂时认为未知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0000"/>
                          </a:solidFill>
                          <a:latin typeface="Microsoft YaHei" panose="020B0503020204020204" pitchFamily="34" charset="-122"/>
                          <a:ea typeface="Microsoft YaHei" panose="020B0503020204020204" pitchFamily="34" charset="-122"/>
                        </a:rPr>
                        <a:t>暂时认为未知</a:t>
                      </a:r>
                    </a:p>
                  </a:txBody>
                  <a:tcPr/>
                </a:tc>
                <a:extLst>
                  <a:ext uri="{0D108BD9-81ED-4DB2-BD59-A6C34878D82A}">
                    <a16:rowId xmlns:a16="http://schemas.microsoft.com/office/drawing/2014/main" val="4076020835"/>
                  </a:ext>
                </a:extLst>
              </a:tr>
            </a:tbl>
          </a:graphicData>
        </a:graphic>
      </p:graphicFrame>
    </p:spTree>
    <p:extLst>
      <p:ext uri="{BB962C8B-B14F-4D97-AF65-F5344CB8AC3E}">
        <p14:creationId xmlns:p14="http://schemas.microsoft.com/office/powerpoint/2010/main" val="1980882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423925" y="530817"/>
            <a:ext cx="11380147"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迭代器是外界访问容器的中介</a:t>
            </a:r>
            <a:endParaRPr kumimoji="1" lang="en-US" altLang="zh-CN" sz="4800" dirty="0">
              <a:ea typeface="Microsoft YaHei" panose="020B0503020204020204" pitchFamily="34" charset="-122"/>
            </a:endParaRPr>
          </a:p>
        </p:txBody>
      </p:sp>
      <p:sp>
        <p:nvSpPr>
          <p:cNvPr id="17" name="矩形 16">
            <a:extLst>
              <a:ext uri="{FF2B5EF4-FFF2-40B4-BE49-F238E27FC236}">
                <a16:creationId xmlns:a16="http://schemas.microsoft.com/office/drawing/2014/main" id="{04FD1722-535F-C249-85E1-7CC86867DBEA}"/>
              </a:ext>
            </a:extLst>
          </p:cNvPr>
          <p:cNvSpPr/>
          <p:nvPr/>
        </p:nvSpPr>
        <p:spPr>
          <a:xfrm>
            <a:off x="5430981" y="2930236"/>
            <a:ext cx="2410691" cy="1808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迭代器</a:t>
            </a:r>
          </a:p>
        </p:txBody>
      </p:sp>
      <p:sp>
        <p:nvSpPr>
          <p:cNvPr id="18" name="矩形 17">
            <a:extLst>
              <a:ext uri="{FF2B5EF4-FFF2-40B4-BE49-F238E27FC236}">
                <a16:creationId xmlns:a16="http://schemas.microsoft.com/office/drawing/2014/main" id="{CDACEEB6-5902-F14D-ACAA-AB273CA02976}"/>
              </a:ext>
            </a:extLst>
          </p:cNvPr>
          <p:cNvSpPr/>
          <p:nvPr/>
        </p:nvSpPr>
        <p:spPr>
          <a:xfrm>
            <a:off x="9324110" y="2930235"/>
            <a:ext cx="2098962" cy="1808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外界遍历</a:t>
            </a:r>
          </a:p>
        </p:txBody>
      </p:sp>
      <p:sp>
        <p:nvSpPr>
          <p:cNvPr id="19" name="矩形 18">
            <a:extLst>
              <a:ext uri="{FF2B5EF4-FFF2-40B4-BE49-F238E27FC236}">
                <a16:creationId xmlns:a16="http://schemas.microsoft.com/office/drawing/2014/main" id="{7065C0CD-BAA7-D946-90C7-0B367A79ADA2}"/>
              </a:ext>
            </a:extLst>
          </p:cNvPr>
          <p:cNvSpPr/>
          <p:nvPr/>
        </p:nvSpPr>
        <p:spPr>
          <a:xfrm>
            <a:off x="1953486" y="4297150"/>
            <a:ext cx="893620" cy="83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Stack</a:t>
            </a:r>
            <a:endParaRPr kumimoji="1" lang="zh-CN" altLang="en-US" dirty="0"/>
          </a:p>
        </p:txBody>
      </p:sp>
      <p:sp>
        <p:nvSpPr>
          <p:cNvPr id="21" name="矩形 20">
            <a:extLst>
              <a:ext uri="{FF2B5EF4-FFF2-40B4-BE49-F238E27FC236}">
                <a16:creationId xmlns:a16="http://schemas.microsoft.com/office/drawing/2014/main" id="{4764DC90-4B35-D745-94D2-849AB6C44D5F}"/>
              </a:ext>
            </a:extLst>
          </p:cNvPr>
          <p:cNvSpPr/>
          <p:nvPr/>
        </p:nvSpPr>
        <p:spPr>
          <a:xfrm>
            <a:off x="1974270" y="2930235"/>
            <a:ext cx="893620" cy="83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Set</a:t>
            </a:r>
            <a:endParaRPr kumimoji="1" lang="zh-CN" altLang="en-US" dirty="0"/>
          </a:p>
        </p:txBody>
      </p:sp>
      <p:sp>
        <p:nvSpPr>
          <p:cNvPr id="22" name="矩形 21">
            <a:extLst>
              <a:ext uri="{FF2B5EF4-FFF2-40B4-BE49-F238E27FC236}">
                <a16:creationId xmlns:a16="http://schemas.microsoft.com/office/drawing/2014/main" id="{5A2CCBFC-9C38-014A-BDAF-63BBF064902F}"/>
              </a:ext>
            </a:extLst>
          </p:cNvPr>
          <p:cNvSpPr/>
          <p:nvPr/>
        </p:nvSpPr>
        <p:spPr>
          <a:xfrm>
            <a:off x="1974270" y="1595651"/>
            <a:ext cx="893620" cy="83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List</a:t>
            </a:r>
          </a:p>
        </p:txBody>
      </p:sp>
      <p:sp>
        <p:nvSpPr>
          <p:cNvPr id="23" name="矩形 22">
            <a:extLst>
              <a:ext uri="{FF2B5EF4-FFF2-40B4-BE49-F238E27FC236}">
                <a16:creationId xmlns:a16="http://schemas.microsoft.com/office/drawing/2014/main" id="{56C4EFC5-3E1F-9E4B-BAEF-F3A15457C1A7}"/>
              </a:ext>
            </a:extLst>
          </p:cNvPr>
          <p:cNvSpPr/>
          <p:nvPr/>
        </p:nvSpPr>
        <p:spPr>
          <a:xfrm>
            <a:off x="1974270" y="5664065"/>
            <a:ext cx="893620" cy="8309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其他容器</a:t>
            </a:r>
          </a:p>
        </p:txBody>
      </p:sp>
      <p:cxnSp>
        <p:nvCxnSpPr>
          <p:cNvPr id="10" name="直线箭头连接符 9">
            <a:extLst>
              <a:ext uri="{FF2B5EF4-FFF2-40B4-BE49-F238E27FC236}">
                <a16:creationId xmlns:a16="http://schemas.microsoft.com/office/drawing/2014/main" id="{FBF4026A-F232-D244-B63A-34CD0D971F34}"/>
              </a:ext>
            </a:extLst>
          </p:cNvPr>
          <p:cNvCxnSpPr>
            <a:stCxn id="22" idx="3"/>
            <a:endCxn id="17" idx="1"/>
          </p:cNvCxnSpPr>
          <p:nvPr/>
        </p:nvCxnSpPr>
        <p:spPr>
          <a:xfrm>
            <a:off x="2867890" y="2011150"/>
            <a:ext cx="2563091" cy="182309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865AFEE-4390-B446-97E4-C58D03E7F891}"/>
              </a:ext>
            </a:extLst>
          </p:cNvPr>
          <p:cNvCxnSpPr>
            <a:stCxn id="21" idx="3"/>
            <a:endCxn id="17" idx="1"/>
          </p:cNvCxnSpPr>
          <p:nvPr/>
        </p:nvCxnSpPr>
        <p:spPr>
          <a:xfrm>
            <a:off x="2867890" y="3345734"/>
            <a:ext cx="2563091" cy="4885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C196566-760F-3747-AF10-0E35265348A3}"/>
              </a:ext>
            </a:extLst>
          </p:cNvPr>
          <p:cNvCxnSpPr>
            <a:stCxn id="19" idx="3"/>
            <a:endCxn id="17" idx="1"/>
          </p:cNvCxnSpPr>
          <p:nvPr/>
        </p:nvCxnSpPr>
        <p:spPr>
          <a:xfrm flipV="1">
            <a:off x="2847106" y="3834246"/>
            <a:ext cx="2583875" cy="8784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8412893-66C3-4C49-B817-1A8B3809D53F}"/>
              </a:ext>
            </a:extLst>
          </p:cNvPr>
          <p:cNvCxnSpPr>
            <a:stCxn id="23" idx="3"/>
            <a:endCxn id="17" idx="1"/>
          </p:cNvCxnSpPr>
          <p:nvPr/>
        </p:nvCxnSpPr>
        <p:spPr>
          <a:xfrm flipV="1">
            <a:off x="2867890" y="3834246"/>
            <a:ext cx="2563091" cy="22453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BE16BFC1-CE48-5A41-9F7E-67BFD8C1366F}"/>
              </a:ext>
            </a:extLst>
          </p:cNvPr>
          <p:cNvCxnSpPr>
            <a:stCxn id="18" idx="1"/>
            <a:endCxn id="17" idx="3"/>
          </p:cNvCxnSpPr>
          <p:nvPr/>
        </p:nvCxnSpPr>
        <p:spPr>
          <a:xfrm flipH="1">
            <a:off x="7841672" y="3834245"/>
            <a:ext cx="1482438"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01E2573-EEC6-9C4E-9335-B13551A6932A}"/>
              </a:ext>
            </a:extLst>
          </p:cNvPr>
          <p:cNvSpPr txBox="1"/>
          <p:nvPr/>
        </p:nvSpPr>
        <p:spPr>
          <a:xfrm>
            <a:off x="5077692" y="5168830"/>
            <a:ext cx="5569528" cy="1631216"/>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我</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外界</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不管你的容器是怎么存数据的，外界最关心下面</a:t>
            </a:r>
            <a:r>
              <a:rPr kumimoji="1" lang="en-US" altLang="zh-CN" sz="2000" dirty="0">
                <a:solidFill>
                  <a:schemeClr val="bg1"/>
                </a:solidFill>
                <a:latin typeface="Microsoft YaHei" panose="020B0503020204020204" pitchFamily="34" charset="-122"/>
                <a:ea typeface="Microsoft YaHei" panose="020B0503020204020204" pitchFamily="34" charset="-122"/>
              </a:rPr>
              <a:t>3</a:t>
            </a:r>
            <a:r>
              <a:rPr kumimoji="1" lang="zh-CN" altLang="en-US" sz="2000" dirty="0">
                <a:solidFill>
                  <a:schemeClr val="bg1"/>
                </a:solidFill>
                <a:latin typeface="Microsoft YaHei" panose="020B0503020204020204" pitchFamily="34" charset="-122"/>
                <a:ea typeface="Microsoft YaHei" panose="020B0503020204020204" pitchFamily="34" charset="-122"/>
              </a:rPr>
              <a:t>方面：</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第一个元素在哪里</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下一个元素怎么访问</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访问是否已经到头</a:t>
            </a:r>
          </a:p>
        </p:txBody>
      </p:sp>
    </p:spTree>
    <p:extLst>
      <p:ext uri="{BB962C8B-B14F-4D97-AF65-F5344CB8AC3E}">
        <p14:creationId xmlns:p14="http://schemas.microsoft.com/office/powerpoint/2010/main" val="2244623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423925" y="530817"/>
            <a:ext cx="11380147"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一个类如何具备迭代器的功能</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49255A96-84C5-114E-855D-A38F24AA3066}"/>
              </a:ext>
            </a:extLst>
          </p:cNvPr>
          <p:cNvSpPr txBox="1"/>
          <p:nvPr/>
        </p:nvSpPr>
        <p:spPr>
          <a:xfrm>
            <a:off x="1870364" y="2098964"/>
            <a:ext cx="9933708"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465693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423925" y="530817"/>
            <a:ext cx="11380147"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迭代器的好处</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EA694B3B-A9DD-284A-80E6-B13875B153E3}"/>
              </a:ext>
            </a:extLst>
          </p:cNvPr>
          <p:cNvSpPr txBox="1"/>
          <p:nvPr/>
        </p:nvSpPr>
        <p:spPr>
          <a:xfrm>
            <a:off x="3117272" y="2680855"/>
            <a:ext cx="7938655" cy="2308324"/>
          </a:xfrm>
          <a:prstGeom prst="rect">
            <a:avLst/>
          </a:prstGeom>
          <a:noFill/>
        </p:spPr>
        <p:txBody>
          <a:bodyPr wrap="square" rtlCol="0">
            <a:spAutoFit/>
          </a:bodyPr>
          <a:lstStyle/>
          <a:p>
            <a:pPr marL="457200" indent="-457200">
              <a:buAutoNum type="arabicPeriod"/>
            </a:pPr>
            <a:r>
              <a:rPr kumimoji="1" lang="zh-CN" altLang="en-US" sz="2400" dirty="0">
                <a:latin typeface="Microsoft YaHei" panose="020B0503020204020204" pitchFamily="34" charset="-122"/>
                <a:ea typeface="Microsoft YaHei" panose="020B0503020204020204" pitchFamily="34" charset="-122"/>
              </a:rPr>
              <a:t>可扩展性，未来增加一种容器，只需实现</a:t>
            </a:r>
            <a:endParaRPr kumimoji="1" lang="en-US" altLang="zh-CN" sz="24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2400" dirty="0">
                <a:latin typeface="Microsoft YaHei" panose="020B0503020204020204" pitchFamily="34" charset="-122"/>
                <a:ea typeface="Microsoft YaHei" panose="020B0503020204020204" pitchFamily="34" charset="-122"/>
              </a:rPr>
              <a:t>如果未来有多了一种容器，我们想去遍历访问，那</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GOF</a:t>
            </a:r>
            <a:r>
              <a:rPr kumimoji="1" lang="zh-CN" altLang="en-US" sz="2400" dirty="0">
                <a:latin typeface="Microsoft YaHei" panose="020B0503020204020204" pitchFamily="34" charset="-122"/>
                <a:ea typeface="Microsoft YaHei" panose="020B0503020204020204" pitchFamily="34" charset="-122"/>
              </a:rPr>
              <a:t>给出的定义为：提供一种方法访问一个容器（</a:t>
            </a:r>
            <a:r>
              <a:rPr kumimoji="1" lang="en-US" altLang="zh-CN" sz="2400" dirty="0">
                <a:latin typeface="Microsoft YaHei" panose="020B0503020204020204" pitchFamily="34" charset="-122"/>
                <a:ea typeface="Microsoft YaHei" panose="020B0503020204020204" pitchFamily="34" charset="-122"/>
              </a:rPr>
              <a:t>container</a:t>
            </a:r>
            <a:r>
              <a:rPr kumimoji="1" lang="zh-CN" altLang="en-US" sz="2400" dirty="0">
                <a:latin typeface="Microsoft YaHei" panose="020B0503020204020204" pitchFamily="34" charset="-122"/>
                <a:ea typeface="Microsoft YaHei" panose="020B0503020204020204" pitchFamily="34" charset="-122"/>
              </a:rPr>
              <a:t>）对象中各个元素，而又不需暴露该对象的内部细节</a:t>
            </a:r>
          </a:p>
        </p:txBody>
      </p:sp>
      <p:pic>
        <p:nvPicPr>
          <p:cNvPr id="6" name="图形 5" descr="有想法的人">
            <a:extLst>
              <a:ext uri="{FF2B5EF4-FFF2-40B4-BE49-F238E27FC236}">
                <a16:creationId xmlns:a16="http://schemas.microsoft.com/office/drawing/2014/main" id="{170BD619-4C19-D341-961F-F389C22BA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97182" y="2680855"/>
            <a:ext cx="914400" cy="914400"/>
          </a:xfrm>
          <a:prstGeom prst="rect">
            <a:avLst/>
          </a:prstGeom>
        </p:spPr>
      </p:pic>
    </p:spTree>
    <p:extLst>
      <p:ext uri="{BB962C8B-B14F-4D97-AF65-F5344CB8AC3E}">
        <p14:creationId xmlns:p14="http://schemas.microsoft.com/office/powerpoint/2010/main" val="2689587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迭代器</a:t>
            </a:r>
            <a:r>
              <a:rPr kumimoji="1" lang="en-US" altLang="zh-CN" sz="4800" dirty="0">
                <a:ea typeface="Microsoft YaHei" panose="020B0503020204020204" pitchFamily="34" charset="-122"/>
              </a:rPr>
              <a:t>Iterator</a:t>
            </a:r>
          </a:p>
        </p:txBody>
      </p:sp>
      <p:graphicFrame>
        <p:nvGraphicFramePr>
          <p:cNvPr id="5" name="表格 4">
            <a:extLst>
              <a:ext uri="{FF2B5EF4-FFF2-40B4-BE49-F238E27FC236}">
                <a16:creationId xmlns:a16="http://schemas.microsoft.com/office/drawing/2014/main" id="{19999FE0-DB12-1540-8F1D-F56B027CD59D}"/>
              </a:ext>
            </a:extLst>
          </p:cNvPr>
          <p:cNvGraphicFramePr>
            <a:graphicFrameLocks noGrp="1"/>
          </p:cNvGraphicFramePr>
          <p:nvPr/>
        </p:nvGraphicFramePr>
        <p:xfrm>
          <a:off x="1828799" y="3037877"/>
          <a:ext cx="9185449" cy="3346832"/>
        </p:xfrm>
        <a:graphic>
          <a:graphicData uri="http://schemas.openxmlformats.org/drawingml/2006/table">
            <a:tbl>
              <a:tblPr firstRow="1" bandRow="1">
                <a:tableStyleId>{5C22544A-7EE6-4342-B048-85BDC9FD1C3A}</a:tableStyleId>
              </a:tblPr>
              <a:tblGrid>
                <a:gridCol w="2263198">
                  <a:extLst>
                    <a:ext uri="{9D8B030D-6E8A-4147-A177-3AD203B41FA5}">
                      <a16:colId xmlns:a16="http://schemas.microsoft.com/office/drawing/2014/main" val="3533345617"/>
                    </a:ext>
                  </a:extLst>
                </a:gridCol>
                <a:gridCol w="2395855">
                  <a:extLst>
                    <a:ext uri="{9D8B030D-6E8A-4147-A177-3AD203B41FA5}">
                      <a16:colId xmlns:a16="http://schemas.microsoft.com/office/drawing/2014/main" val="524395798"/>
                    </a:ext>
                  </a:extLst>
                </a:gridCol>
                <a:gridCol w="2263198">
                  <a:extLst>
                    <a:ext uri="{9D8B030D-6E8A-4147-A177-3AD203B41FA5}">
                      <a16:colId xmlns:a16="http://schemas.microsoft.com/office/drawing/2014/main" val="1714446925"/>
                    </a:ext>
                  </a:extLst>
                </a:gridCol>
                <a:gridCol w="2263198">
                  <a:extLst>
                    <a:ext uri="{9D8B030D-6E8A-4147-A177-3AD203B41FA5}">
                      <a16:colId xmlns:a16="http://schemas.microsoft.com/office/drawing/2014/main" val="1351530721"/>
                    </a:ext>
                  </a:extLst>
                </a:gridCol>
              </a:tblGrid>
              <a:tr h="603632">
                <a:tc>
                  <a:txBody>
                    <a:bodyPr/>
                    <a:lstStyle/>
                    <a:p>
                      <a:endParaRPr lang="zh-CN" altLang="en-US" dirty="0"/>
                    </a:p>
                  </a:txBody>
                  <a:tcPr/>
                </a:tc>
                <a:tc>
                  <a:txBody>
                    <a:bodyPr/>
                    <a:lstStyle/>
                    <a:p>
                      <a:r>
                        <a:rPr lang="zh-CN" altLang="en-US" dirty="0"/>
                        <a:t>获取第一个元素</a:t>
                      </a:r>
                    </a:p>
                  </a:txBody>
                  <a:tcPr/>
                </a:tc>
                <a:tc>
                  <a:txBody>
                    <a:bodyPr/>
                    <a:lstStyle/>
                    <a:p>
                      <a:r>
                        <a:rPr lang="zh-CN" altLang="en-US" dirty="0"/>
                        <a:t> 下一个元素</a:t>
                      </a:r>
                    </a:p>
                  </a:txBody>
                  <a:tcPr/>
                </a:tc>
                <a:tc>
                  <a:txBody>
                    <a:bodyPr/>
                    <a:lstStyle/>
                    <a:p>
                      <a:r>
                        <a:rPr lang="zh-CN" altLang="en-US" dirty="0"/>
                        <a:t>下一个元素是否存在</a:t>
                      </a:r>
                    </a:p>
                  </a:txBody>
                  <a:tcPr/>
                </a:tc>
                <a:extLst>
                  <a:ext uri="{0D108BD9-81ED-4DB2-BD59-A6C34878D82A}">
                    <a16:rowId xmlns:a16="http://schemas.microsoft.com/office/drawing/2014/main" val="292752466"/>
                  </a:ext>
                </a:extLst>
              </a:tr>
              <a:tr h="603632">
                <a:tc>
                  <a:txBody>
                    <a:bodyPr/>
                    <a:lstStyle/>
                    <a:p>
                      <a:r>
                        <a:rPr lang="en-US" altLang="zh-CN" dirty="0"/>
                        <a:t>List</a:t>
                      </a:r>
                      <a:endParaRPr lang="zh-CN" altLang="en-US" dirty="0"/>
                    </a:p>
                  </a:txBody>
                  <a:tcPr/>
                </a:tc>
                <a:tc>
                  <a:txBody>
                    <a:bodyPr/>
                    <a:lstStyle/>
                    <a:p>
                      <a:r>
                        <a:rPr lang="zh-CN" altLang="en-US" dirty="0"/>
                        <a:t>连续存储：</a:t>
                      </a:r>
                      <a:r>
                        <a:rPr lang="en-US" altLang="zh-CN" dirty="0"/>
                        <a:t>get(0)</a:t>
                      </a:r>
                    </a:p>
                    <a:p>
                      <a:r>
                        <a:rPr lang="zh-CN" altLang="en-US" dirty="0"/>
                        <a:t>链式存储： </a:t>
                      </a:r>
                      <a:r>
                        <a:rPr lang="en-US" altLang="zh-CN" dirty="0"/>
                        <a:t>head</a:t>
                      </a:r>
                      <a:r>
                        <a:rPr lang="zh-CN" altLang="en-US" dirty="0"/>
                        <a:t>指针</a:t>
                      </a:r>
                      <a:endParaRPr lang="en-US" altLang="zh-CN" dirty="0"/>
                    </a:p>
                  </a:txBody>
                  <a:tcPr/>
                </a:tc>
                <a:tc>
                  <a:txBody>
                    <a:bodyPr/>
                    <a:lstStyle/>
                    <a:p>
                      <a:r>
                        <a:rPr lang="zh-CN" altLang="en-US" dirty="0"/>
                        <a:t>连续存储</a:t>
                      </a:r>
                      <a:r>
                        <a:rPr lang="en-US" altLang="zh-CN" dirty="0" err="1"/>
                        <a:t>i</a:t>
                      </a:r>
                      <a:r>
                        <a:rPr lang="en-US" altLang="zh-CN" dirty="0"/>
                        <a:t>++</a:t>
                      </a:r>
                      <a:r>
                        <a:rPr lang="zh-CN" altLang="en-US" dirty="0"/>
                        <a:t> </a:t>
                      </a:r>
                      <a:r>
                        <a:rPr lang="en-US" altLang="zh-CN" dirty="0"/>
                        <a:t>/</a:t>
                      </a:r>
                    </a:p>
                    <a:p>
                      <a:r>
                        <a:rPr lang="zh-CN" altLang="en-US" dirty="0"/>
                        <a:t>链式存储</a:t>
                      </a:r>
                      <a:r>
                        <a:rPr lang="en-US" altLang="zh-CN" dirty="0"/>
                        <a:t>next()</a:t>
                      </a:r>
                      <a:endParaRPr lang="zh-CN" altLang="en-US" dirty="0"/>
                    </a:p>
                  </a:txBody>
                  <a:tcPr/>
                </a:tc>
                <a:tc>
                  <a:txBody>
                    <a:bodyPr/>
                    <a:lstStyle/>
                    <a:p>
                      <a:r>
                        <a:rPr lang="zh-CN" altLang="en-US" dirty="0"/>
                        <a:t>连续存储 </a:t>
                      </a:r>
                      <a:r>
                        <a:rPr lang="en-US" altLang="zh-CN" dirty="0" err="1"/>
                        <a:t>i</a:t>
                      </a:r>
                      <a:r>
                        <a:rPr lang="en-US" altLang="zh-CN" dirty="0"/>
                        <a:t>&lt;</a:t>
                      </a:r>
                      <a:r>
                        <a:rPr lang="zh-CN" altLang="en-US" dirty="0"/>
                        <a:t>数组长度</a:t>
                      </a:r>
                      <a:endParaRPr lang="en-US" altLang="zh-CN" dirty="0"/>
                    </a:p>
                    <a:p>
                      <a:r>
                        <a:rPr lang="zh-CN" altLang="en-US" dirty="0"/>
                        <a:t>链式存储 </a:t>
                      </a:r>
                      <a:r>
                        <a:rPr lang="en-US" altLang="zh-CN" dirty="0"/>
                        <a:t>next</a:t>
                      </a:r>
                      <a:r>
                        <a:rPr lang="zh-CN" altLang="en-US" dirty="0"/>
                        <a:t> </a:t>
                      </a:r>
                      <a:r>
                        <a:rPr lang="en-US" altLang="zh-CN" dirty="0"/>
                        <a:t>==null?</a:t>
                      </a:r>
                      <a:endParaRPr lang="zh-CN" altLang="en-US" dirty="0"/>
                    </a:p>
                  </a:txBody>
                  <a:tcPr/>
                </a:tc>
                <a:extLst>
                  <a:ext uri="{0D108BD9-81ED-4DB2-BD59-A6C34878D82A}">
                    <a16:rowId xmlns:a16="http://schemas.microsoft.com/office/drawing/2014/main" val="1456322759"/>
                  </a:ext>
                </a:extLst>
              </a:tr>
              <a:tr h="349723">
                <a:tc>
                  <a:txBody>
                    <a:bodyPr/>
                    <a:lstStyle/>
                    <a:p>
                      <a:r>
                        <a:rPr lang="en-US" altLang="zh-CN" dirty="0"/>
                        <a:t>Set</a:t>
                      </a:r>
                      <a:endParaRPr lang="zh-CN" altLang="en-US" dirty="0"/>
                    </a:p>
                  </a:txBody>
                  <a:tcPr/>
                </a:tc>
                <a:tc>
                  <a:txBody>
                    <a:bodyPr/>
                    <a:lstStyle/>
                    <a:p>
                      <a:r>
                        <a:rPr lang="zh-CN" altLang="en-US" dirty="0">
                          <a:solidFill>
                            <a:srgbClr val="FF0000"/>
                          </a:solidFill>
                        </a:rPr>
                        <a:t>反正不是 用下标能访问</a:t>
                      </a:r>
                    </a:p>
                  </a:txBody>
                  <a:tcPr/>
                </a:tc>
                <a:tc>
                  <a:txBody>
                    <a:bodyPr/>
                    <a:lstStyle/>
                    <a:p>
                      <a:r>
                        <a:rPr lang="zh-CN" altLang="en-US" dirty="0"/>
                        <a:t> </a:t>
                      </a:r>
                      <a:r>
                        <a:rPr lang="en-US" altLang="zh-CN" dirty="0" err="1">
                          <a:solidFill>
                            <a:srgbClr val="FF0000"/>
                          </a:solidFill>
                        </a:rPr>
                        <a:t>i</a:t>
                      </a:r>
                      <a:r>
                        <a:rPr lang="en-US" altLang="zh-CN" dirty="0">
                          <a:solidFill>
                            <a:srgbClr val="FF0000"/>
                          </a:solidFill>
                        </a:rPr>
                        <a:t>++</a:t>
                      </a:r>
                      <a:r>
                        <a:rPr lang="zh-CN" altLang="en-US" dirty="0">
                          <a:solidFill>
                            <a:srgbClr val="FF0000"/>
                          </a:solidFill>
                        </a:rPr>
                        <a:t> 可以吗？</a:t>
                      </a:r>
                    </a:p>
                  </a:txBody>
                  <a:tcPr/>
                </a:tc>
                <a:tc>
                  <a:txBody>
                    <a:bodyPr/>
                    <a:lstStyle/>
                    <a:p>
                      <a:r>
                        <a:rPr lang="en-US" altLang="zh-CN" dirty="0"/>
                        <a:t>.</a:t>
                      </a:r>
                      <a:r>
                        <a:rPr lang="zh-CN" altLang="en-US" dirty="0">
                          <a:solidFill>
                            <a:srgbClr val="FF0000"/>
                          </a:solidFill>
                        </a:rPr>
                        <a:t>结构不一样，判断逻辑和</a:t>
                      </a:r>
                      <a:r>
                        <a:rPr lang="en-US" altLang="zh-CN" dirty="0">
                          <a:solidFill>
                            <a:srgbClr val="FF0000"/>
                          </a:solidFill>
                        </a:rPr>
                        <a:t>list</a:t>
                      </a:r>
                      <a:endParaRPr lang="zh-CN" altLang="en-US" dirty="0">
                        <a:solidFill>
                          <a:srgbClr val="FF0000"/>
                        </a:solidFill>
                      </a:endParaRPr>
                    </a:p>
                  </a:txBody>
                  <a:tcPr/>
                </a:tc>
                <a:extLst>
                  <a:ext uri="{0D108BD9-81ED-4DB2-BD59-A6C34878D82A}">
                    <a16:rowId xmlns:a16="http://schemas.microsoft.com/office/drawing/2014/main" val="1904795296"/>
                  </a:ext>
                </a:extLst>
              </a:tr>
              <a:tr h="349723">
                <a:tc>
                  <a:txBody>
                    <a:bodyPr/>
                    <a:lstStyle/>
                    <a:p>
                      <a:r>
                        <a:rPr lang="zh-CN" altLang="en-US" dirty="0"/>
                        <a:t>树形</a:t>
                      </a:r>
                    </a:p>
                  </a:txBody>
                  <a:tcPr/>
                </a:tc>
                <a:tc>
                  <a:txBody>
                    <a:bodyPr/>
                    <a:lstStyle/>
                    <a:p>
                      <a:r>
                        <a:rPr lang="zh-CN" altLang="en-US" dirty="0">
                          <a:solidFill>
                            <a:srgbClr val="FF0000"/>
                          </a:solidFill>
                        </a:rPr>
                        <a:t>一看就不适和用下标访问</a:t>
                      </a:r>
                    </a:p>
                  </a:txBody>
                  <a:tcPr/>
                </a:tc>
                <a:tc>
                  <a:txBody>
                    <a:bodyPr/>
                    <a:lstStyle/>
                    <a:p>
                      <a:r>
                        <a:rPr lang="en-US" altLang="zh-CN" dirty="0" err="1">
                          <a:solidFill>
                            <a:srgbClr val="FF0000"/>
                          </a:solidFill>
                        </a:rPr>
                        <a:t>i</a:t>
                      </a:r>
                      <a:r>
                        <a:rPr lang="en-US" altLang="zh-CN" dirty="0">
                          <a:solidFill>
                            <a:srgbClr val="FF0000"/>
                          </a:solidFill>
                        </a:rPr>
                        <a:t>++</a:t>
                      </a:r>
                      <a:r>
                        <a:rPr lang="zh-CN" altLang="en-US" dirty="0">
                          <a:solidFill>
                            <a:srgbClr val="FF0000"/>
                          </a:solidFill>
                        </a:rPr>
                        <a:t>可以吗？</a:t>
                      </a:r>
                      <a:endParaRPr lang="en-US" altLang="zh-CN" dirty="0">
                        <a:solidFill>
                          <a:srgbClr val="FF0000"/>
                        </a:solidFill>
                      </a:endParaRPr>
                    </a:p>
                    <a:p>
                      <a:r>
                        <a:rPr lang="en-US" altLang="zh-CN" dirty="0">
                          <a:solidFill>
                            <a:srgbClr val="FF0000"/>
                          </a:solidFill>
                        </a:rPr>
                        <a:t>Next()</a:t>
                      </a:r>
                      <a:r>
                        <a:rPr lang="zh-CN" altLang="en-US" dirty="0">
                          <a:solidFill>
                            <a:srgbClr val="FF0000"/>
                          </a:solidFill>
                        </a:rPr>
                        <a:t> 和</a:t>
                      </a:r>
                      <a:r>
                        <a:rPr lang="en-US" altLang="zh-CN" dirty="0">
                          <a:solidFill>
                            <a:srgbClr val="FF0000"/>
                          </a:solidFill>
                        </a:rPr>
                        <a:t>List</a:t>
                      </a:r>
                      <a:r>
                        <a:rPr lang="zh-CN" altLang="en-US" dirty="0">
                          <a:solidFill>
                            <a:srgbClr val="FF0000"/>
                          </a:solidFill>
                        </a:rPr>
                        <a:t>的</a:t>
                      </a:r>
                      <a:r>
                        <a:rPr lang="en-US" altLang="zh-CN" dirty="0">
                          <a:solidFill>
                            <a:srgbClr val="FF0000"/>
                          </a:solidFill>
                        </a:rPr>
                        <a:t>next</a:t>
                      </a:r>
                      <a:r>
                        <a:rPr lang="zh-CN" altLang="en-US" dirty="0">
                          <a:solidFill>
                            <a:srgbClr val="FF0000"/>
                          </a:solidFill>
                        </a:rPr>
                        <a:t>实现细节一样吗？</a:t>
                      </a:r>
                    </a:p>
                  </a:txBody>
                  <a:tcPr/>
                </a:tc>
                <a:tc>
                  <a:txBody>
                    <a:bodyPr/>
                    <a:lstStyle/>
                    <a:p>
                      <a:r>
                        <a:rPr lang="zh-CN" altLang="en-US" dirty="0">
                          <a:solidFill>
                            <a:srgbClr val="FF0000"/>
                          </a:solidFill>
                        </a:rPr>
                        <a:t>结构不一样，判断逻辑和</a:t>
                      </a:r>
                      <a:r>
                        <a:rPr lang="en-US" altLang="zh-CN" dirty="0">
                          <a:solidFill>
                            <a:srgbClr val="FF0000"/>
                          </a:solidFill>
                        </a:rPr>
                        <a:t>list</a:t>
                      </a:r>
                      <a:r>
                        <a:rPr lang="zh-CN" altLang="en-US" dirty="0">
                          <a:solidFill>
                            <a:srgbClr val="FF0000"/>
                          </a:solidFill>
                        </a:rPr>
                        <a:t> 能一样吗</a:t>
                      </a:r>
                    </a:p>
                  </a:txBody>
                  <a:tcPr/>
                </a:tc>
                <a:extLst>
                  <a:ext uri="{0D108BD9-81ED-4DB2-BD59-A6C34878D82A}">
                    <a16:rowId xmlns:a16="http://schemas.microsoft.com/office/drawing/2014/main" val="853523356"/>
                  </a:ext>
                </a:extLst>
              </a:tr>
            </a:tbl>
          </a:graphicData>
        </a:graphic>
      </p:graphicFrame>
      <p:sp>
        <p:nvSpPr>
          <p:cNvPr id="6" name="文本框 5">
            <a:extLst>
              <a:ext uri="{FF2B5EF4-FFF2-40B4-BE49-F238E27FC236}">
                <a16:creationId xmlns:a16="http://schemas.microsoft.com/office/drawing/2014/main" id="{407D0407-0263-454B-8B44-2A03C7C12908}"/>
              </a:ext>
            </a:extLst>
          </p:cNvPr>
          <p:cNvSpPr txBox="1"/>
          <p:nvPr/>
        </p:nvSpPr>
        <p:spPr>
          <a:xfrm>
            <a:off x="1828799" y="2181816"/>
            <a:ext cx="949729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凡是扩展自</a:t>
            </a:r>
            <a:r>
              <a:rPr kumimoji="1" lang="en-US" altLang="zh-CN" sz="2400" dirty="0">
                <a:solidFill>
                  <a:schemeClr val="bg1"/>
                </a:solidFill>
                <a:latin typeface="Microsoft YaHei" panose="020B0503020204020204" pitchFamily="34" charset="-122"/>
                <a:ea typeface="Microsoft YaHei" panose="020B0503020204020204" pitchFamily="34" charset="-122"/>
              </a:rPr>
              <a:t>Collection</a:t>
            </a:r>
            <a:r>
              <a:rPr kumimoji="1" lang="zh-CN" altLang="en-US" sz="2400" dirty="0">
                <a:solidFill>
                  <a:schemeClr val="bg1"/>
                </a:solidFill>
                <a:latin typeface="Microsoft YaHei" panose="020B0503020204020204" pitchFamily="34" charset="-122"/>
                <a:ea typeface="Microsoft YaHei" panose="020B0503020204020204" pitchFamily="34" charset="-122"/>
              </a:rPr>
              <a:t> 接口的类，都有迭代器</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方便元素的遍历访问</a:t>
            </a:r>
          </a:p>
        </p:txBody>
      </p:sp>
      <p:sp>
        <p:nvSpPr>
          <p:cNvPr id="7" name="文本框 6">
            <a:extLst>
              <a:ext uri="{FF2B5EF4-FFF2-40B4-BE49-F238E27FC236}">
                <a16:creationId xmlns:a16="http://schemas.microsoft.com/office/drawing/2014/main" id="{9A9BBDC9-39D9-3A45-B3F9-A67FCBF63B22}"/>
              </a:ext>
            </a:extLst>
          </p:cNvPr>
          <p:cNvSpPr txBox="1"/>
          <p:nvPr/>
        </p:nvSpPr>
        <p:spPr>
          <a:xfrm>
            <a:off x="3519054" y="6396335"/>
            <a:ext cx="515389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注意：</a:t>
            </a:r>
            <a:r>
              <a:rPr kumimoji="1" lang="en-US" altLang="zh-CN" sz="2400" dirty="0">
                <a:solidFill>
                  <a:schemeClr val="bg1"/>
                </a:solidFill>
                <a:latin typeface="Microsoft YaHei" panose="020B0503020204020204" pitchFamily="34" charset="-122"/>
                <a:ea typeface="Microsoft YaHei" panose="020B0503020204020204" pitchFamily="34" charset="-122"/>
              </a:rPr>
              <a:t>map</a:t>
            </a:r>
            <a:r>
              <a:rPr kumimoji="1" lang="zh-CN" altLang="en-US" sz="2400" dirty="0">
                <a:solidFill>
                  <a:schemeClr val="bg1"/>
                </a:solidFill>
                <a:latin typeface="Microsoft YaHei" panose="020B0503020204020204" pitchFamily="34" charset="-122"/>
                <a:ea typeface="Microsoft YaHei" panose="020B0503020204020204" pitchFamily="34" charset="-122"/>
              </a:rPr>
              <a:t>没有实现迭代器接口</a:t>
            </a:r>
          </a:p>
        </p:txBody>
      </p:sp>
    </p:spTree>
    <p:extLst>
      <p:ext uri="{BB962C8B-B14F-4D97-AF65-F5344CB8AC3E}">
        <p14:creationId xmlns:p14="http://schemas.microsoft.com/office/powerpoint/2010/main" val="2078460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迭代器的</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6A176673-680A-EF4A-A3AC-4A85DAFEC050}"/>
              </a:ext>
            </a:extLst>
          </p:cNvPr>
          <p:cNvSpPr txBox="1"/>
          <p:nvPr/>
        </p:nvSpPr>
        <p:spPr>
          <a:xfrm>
            <a:off x="1849582" y="2286000"/>
            <a:ext cx="997527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迭代器是一种模式，它可以使得对于序列类型的数据结构的遍历行为与被遍历的对象分离，即我们无需关心该序列的底层结构是什么样子的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是顺序存储的，还是链式存储的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。只要拿到这个对象</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使用迭代器就可以遍历这个对象的内部</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        Java</a:t>
            </a:r>
            <a:r>
              <a:rPr kumimoji="1" lang="zh-CN" altLang="en-US" sz="2400" dirty="0">
                <a:latin typeface="Microsoft YaHei" panose="020B0503020204020204" pitchFamily="34" charset="-122"/>
                <a:ea typeface="Microsoft YaHei" panose="020B0503020204020204" pitchFamily="34" charset="-122"/>
              </a:rPr>
              <a:t>提供一个专门的迭代器接口</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，我们可以对某个序列实现该</a:t>
            </a:r>
            <a:r>
              <a:rPr kumimoji="1" lang="en-US" altLang="zh-CN" sz="2400" dirty="0">
                <a:latin typeface="Microsoft YaHei" panose="020B0503020204020204" pitchFamily="34" charset="-122"/>
                <a:ea typeface="Microsoft YaHei" panose="020B0503020204020204" pitchFamily="34" charset="-122"/>
              </a:rPr>
              <a:t>interface</a:t>
            </a:r>
            <a:r>
              <a:rPr kumimoji="1" lang="zh-CN" altLang="en-US" sz="2400" dirty="0">
                <a:latin typeface="Microsoft YaHei" panose="020B0503020204020204" pitchFamily="34" charset="-122"/>
                <a:ea typeface="Microsoft YaHei" panose="020B0503020204020204" pitchFamily="34" charset="-122"/>
              </a:rPr>
              <a:t>，来提供标准的</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迭代器。</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接口实现后的功能是“使用”一个迭代器</a:t>
            </a:r>
            <a:r>
              <a:rPr kumimoji="1" lang="en-US" altLang="zh-CN" sz="2400" dirty="0">
                <a:latin typeface="Microsoft YaHei" panose="020B0503020204020204" pitchFamily="34" charset="-122"/>
                <a:ea typeface="Microsoft YaHei" panose="020B0503020204020204" pitchFamily="34" charset="-122"/>
              </a:rPr>
              <a:t>.</a:t>
            </a:r>
          </a:p>
          <a:p>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91436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迭代器</a:t>
            </a:r>
            <a:r>
              <a:rPr kumimoji="1" lang="en-US" altLang="zh-CN" sz="4800" dirty="0">
                <a:ea typeface="Microsoft YaHei" panose="020B0503020204020204" pitchFamily="34" charset="-122"/>
              </a:rPr>
              <a:t>Iterators</a:t>
            </a:r>
          </a:p>
        </p:txBody>
      </p:sp>
      <p:sp>
        <p:nvSpPr>
          <p:cNvPr id="5" name="文本框 4">
            <a:extLst>
              <a:ext uri="{FF2B5EF4-FFF2-40B4-BE49-F238E27FC236}">
                <a16:creationId xmlns:a16="http://schemas.microsoft.com/office/drawing/2014/main" id="{A244E57A-AC9E-314B-ACAC-3DF2FE0252E4}"/>
              </a:ext>
            </a:extLst>
          </p:cNvPr>
          <p:cNvSpPr txBox="1"/>
          <p:nvPr/>
        </p:nvSpPr>
        <p:spPr>
          <a:xfrm>
            <a:off x="461351" y="3293722"/>
            <a:ext cx="4117297" cy="2308324"/>
          </a:xfrm>
          <a:prstGeom prst="rect">
            <a:avLst/>
          </a:prstGeom>
          <a:noFill/>
        </p:spPr>
        <p:txBody>
          <a:bodyPr wrap="square" rtlCol="0">
            <a:spAutoFit/>
          </a:bodyPr>
          <a:lstStyle/>
          <a:p>
            <a:pPr marL="457200" indent="-457200">
              <a:buFont typeface="+mj-lt"/>
              <a:buAutoNum type="arabicPeriod"/>
            </a:pPr>
            <a:r>
              <a:rPr kumimoji="1" lang="en-US" altLang="zh-CN" sz="2400" dirty="0" err="1">
                <a:solidFill>
                  <a:schemeClr val="accent2"/>
                </a:solidFill>
                <a:latin typeface="Microsoft YaHei" panose="020B0503020204020204" pitchFamily="34" charset="-122"/>
                <a:ea typeface="Microsoft YaHei" panose="020B0503020204020204" pitchFamily="34" charset="-122"/>
              </a:rPr>
              <a:t>hasNext</a:t>
            </a:r>
            <a:r>
              <a:rPr kumimoji="1" lang="en-US" altLang="zh-CN" sz="2400" dirty="0">
                <a:solidFill>
                  <a:schemeClr val="accent2"/>
                </a:solidFill>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检查容器中是否还有元素。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400" dirty="0">
                <a:solidFill>
                  <a:schemeClr val="accent2"/>
                </a:solidFill>
                <a:latin typeface="Microsoft YaHei" panose="020B0503020204020204" pitchFamily="34" charset="-122"/>
                <a:ea typeface="Microsoft YaHei" panose="020B0503020204020204" pitchFamily="34" charset="-122"/>
              </a:rPr>
              <a:t>next()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获得容器中的下一个元素。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400" dirty="0">
                <a:solidFill>
                  <a:schemeClr val="accent2"/>
                </a:solidFill>
                <a:latin typeface="Microsoft YaHei" panose="020B0503020204020204" pitchFamily="34" charset="-122"/>
                <a:ea typeface="Microsoft YaHei" panose="020B0503020204020204" pitchFamily="34" charset="-122"/>
              </a:rPr>
              <a:t>remove()</a:t>
            </a:r>
            <a:r>
              <a:rPr kumimoji="1" lang="zh-CN" altLang="en-US" sz="2400" dirty="0">
                <a:solidFill>
                  <a:schemeClr val="accent2"/>
                </a:solidFill>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删除</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指向的元素</a:t>
            </a:r>
          </a:p>
        </p:txBody>
      </p:sp>
      <p:pic>
        <p:nvPicPr>
          <p:cNvPr id="6" name="图片 5">
            <a:extLst>
              <a:ext uri="{FF2B5EF4-FFF2-40B4-BE49-F238E27FC236}">
                <a16:creationId xmlns:a16="http://schemas.microsoft.com/office/drawing/2014/main" id="{99B37A45-D178-5C46-9EA2-F06E8777F719}"/>
              </a:ext>
            </a:extLst>
          </p:cNvPr>
          <p:cNvPicPr>
            <a:picLocks noChangeAspect="1"/>
          </p:cNvPicPr>
          <p:nvPr/>
        </p:nvPicPr>
        <p:blipFill>
          <a:blip r:embed="rId4"/>
          <a:stretch>
            <a:fillRect/>
          </a:stretch>
        </p:blipFill>
        <p:spPr>
          <a:xfrm>
            <a:off x="4819374" y="2244434"/>
            <a:ext cx="7372626" cy="4406901"/>
          </a:xfrm>
          <a:prstGeom prst="rect">
            <a:avLst/>
          </a:prstGeom>
        </p:spPr>
      </p:pic>
    </p:spTree>
    <p:extLst>
      <p:ext uri="{BB962C8B-B14F-4D97-AF65-F5344CB8AC3E}">
        <p14:creationId xmlns:p14="http://schemas.microsoft.com/office/powerpoint/2010/main" val="4042974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迭代器接口介绍</a:t>
            </a:r>
            <a:endParaRPr kumimoji="1" lang="en-US" altLang="zh-CN" sz="4800" dirty="0">
              <a:ea typeface="Microsoft YaHei" panose="020B0503020204020204" pitchFamily="34" charset="-122"/>
            </a:endParaRPr>
          </a:p>
        </p:txBody>
      </p:sp>
      <p:sp>
        <p:nvSpPr>
          <p:cNvPr id="5" name="文本框 4">
            <a:extLst>
              <a:ext uri="{FF2B5EF4-FFF2-40B4-BE49-F238E27FC236}">
                <a16:creationId xmlns:a16="http://schemas.microsoft.com/office/drawing/2014/main" id="{A244E57A-AC9E-314B-ACAC-3DF2FE0252E4}"/>
              </a:ext>
            </a:extLst>
          </p:cNvPr>
          <p:cNvSpPr txBox="1"/>
          <p:nvPr/>
        </p:nvSpPr>
        <p:spPr>
          <a:xfrm>
            <a:off x="461351" y="2721680"/>
            <a:ext cx="4117297" cy="3046988"/>
          </a:xfrm>
          <a:prstGeom prst="rect">
            <a:avLst/>
          </a:prstGeom>
          <a:noFill/>
        </p:spPr>
        <p:txBody>
          <a:bodyPr wrap="square" rtlCol="0">
            <a:spAutoFit/>
          </a:bodyPr>
          <a:lstStyle/>
          <a:p>
            <a:pPr marL="457200" indent="-457200">
              <a:buFont typeface="+mj-lt"/>
              <a:buAutoNum type="arabicPeriod"/>
            </a:pPr>
            <a:r>
              <a:rPr kumimoji="1" lang="en-US" altLang="zh-CN" sz="2400" dirty="0" err="1">
                <a:latin typeface="Microsoft YaHei" panose="020B0503020204020204" pitchFamily="34" charset="-122"/>
                <a:ea typeface="Microsoft YaHei" panose="020B0503020204020204" pitchFamily="34" charset="-122"/>
              </a:rPr>
              <a:t>hasNext</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 检查容器中是否还有元素。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400" dirty="0">
                <a:latin typeface="Microsoft YaHei" panose="020B0503020204020204" pitchFamily="34" charset="-122"/>
                <a:ea typeface="Microsoft YaHei" panose="020B0503020204020204" pitchFamily="34" charset="-122"/>
              </a:rPr>
              <a:t>iterator() :</a:t>
            </a:r>
            <a:r>
              <a:rPr kumimoji="1" lang="zh-CN" altLang="en-US" sz="2400" dirty="0">
                <a:latin typeface="Microsoft YaHei" panose="020B0503020204020204" pitchFamily="34" charset="-122"/>
                <a:ea typeface="Microsoft YaHei" panose="020B0503020204020204" pitchFamily="34" charset="-122"/>
              </a:rPr>
              <a:t>要求集合返回</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个 </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Iterator </a:t>
            </a:r>
            <a:r>
              <a:rPr kumimoji="1" lang="zh-CN" altLang="en-US" sz="2400" dirty="0">
                <a:latin typeface="Microsoft YaHei" panose="020B0503020204020204" pitchFamily="34" charset="-122"/>
                <a:ea typeface="Microsoft YaHei" panose="020B0503020204020204" pitchFamily="34" charset="-122"/>
              </a:rPr>
              <a:t>将准备好返回容器中的第一个元素。</a:t>
            </a:r>
          </a:p>
          <a:p>
            <a:pPr marL="457200" indent="-457200">
              <a:buFont typeface="+mj-lt"/>
              <a:buAutoNum type="arabicPeriod"/>
            </a:pPr>
            <a:r>
              <a:rPr kumimoji="1" lang="en-US" altLang="zh-CN" sz="2400" dirty="0">
                <a:latin typeface="Microsoft YaHei" panose="020B0503020204020204" pitchFamily="34" charset="-122"/>
                <a:ea typeface="Microsoft YaHei" panose="020B0503020204020204" pitchFamily="34" charset="-122"/>
              </a:rPr>
              <a:t>next() :</a:t>
            </a:r>
            <a:r>
              <a:rPr kumimoji="1" lang="zh-CN" altLang="en-US" sz="2400" dirty="0">
                <a:latin typeface="Microsoft YaHei" panose="020B0503020204020204" pitchFamily="34" charset="-122"/>
                <a:ea typeface="Microsoft YaHei" panose="020B0503020204020204" pitchFamily="34" charset="-122"/>
              </a:rPr>
              <a:t>获得容器中的下一个元素。</a:t>
            </a:r>
          </a:p>
        </p:txBody>
      </p:sp>
      <p:pic>
        <p:nvPicPr>
          <p:cNvPr id="6" name="图片 5">
            <a:extLst>
              <a:ext uri="{FF2B5EF4-FFF2-40B4-BE49-F238E27FC236}">
                <a16:creationId xmlns:a16="http://schemas.microsoft.com/office/drawing/2014/main" id="{99B37A45-D178-5C46-9EA2-F06E8777F719}"/>
              </a:ext>
            </a:extLst>
          </p:cNvPr>
          <p:cNvPicPr>
            <a:picLocks noChangeAspect="1"/>
          </p:cNvPicPr>
          <p:nvPr/>
        </p:nvPicPr>
        <p:blipFill>
          <a:blip r:embed="rId4"/>
          <a:stretch>
            <a:fillRect/>
          </a:stretch>
        </p:blipFill>
        <p:spPr>
          <a:xfrm>
            <a:off x="4819374" y="2244434"/>
            <a:ext cx="7372626" cy="4406901"/>
          </a:xfrm>
          <a:prstGeom prst="rect">
            <a:avLst/>
          </a:prstGeom>
        </p:spPr>
      </p:pic>
    </p:spTree>
    <p:extLst>
      <p:ext uri="{BB962C8B-B14F-4D97-AF65-F5344CB8AC3E}">
        <p14:creationId xmlns:p14="http://schemas.microsoft.com/office/powerpoint/2010/main" val="2138264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迭代器</a:t>
            </a:r>
            <a:r>
              <a:rPr kumimoji="1" lang="en-US" altLang="zh-CN" sz="4800" dirty="0">
                <a:ea typeface="Microsoft YaHei" panose="020B0503020204020204" pitchFamily="34" charset="-122"/>
              </a:rPr>
              <a:t>Iterators</a:t>
            </a:r>
          </a:p>
        </p:txBody>
      </p:sp>
      <p:sp>
        <p:nvSpPr>
          <p:cNvPr id="3" name="文本框 2">
            <a:extLst>
              <a:ext uri="{FF2B5EF4-FFF2-40B4-BE49-F238E27FC236}">
                <a16:creationId xmlns:a16="http://schemas.microsoft.com/office/drawing/2014/main" id="{6A176673-680A-EF4A-A3AC-4A85DAFEC050}"/>
              </a:ext>
            </a:extLst>
          </p:cNvPr>
          <p:cNvSpPr txBox="1"/>
          <p:nvPr/>
        </p:nvSpPr>
        <p:spPr>
          <a:xfrm>
            <a:off x="1108363" y="2327564"/>
            <a:ext cx="9975273" cy="3416320"/>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中还提供了一个</a:t>
            </a:r>
            <a:r>
              <a:rPr kumimoji="1" lang="en-US" altLang="zh-CN" sz="2400" dirty="0" err="1">
                <a:latin typeface="Microsoft YaHei" panose="020B0503020204020204" pitchFamily="34" charset="-122"/>
                <a:ea typeface="Microsoft YaHei" panose="020B0503020204020204" pitchFamily="34" charset="-122"/>
              </a:rPr>
              <a:t>Iterable</a:t>
            </a:r>
            <a:r>
              <a:rPr kumimoji="1" lang="zh-CN" altLang="en-US" sz="2400" dirty="0">
                <a:latin typeface="Microsoft YaHei" panose="020B0503020204020204" pitchFamily="34" charset="-122"/>
                <a:ea typeface="Microsoft YaHei" panose="020B0503020204020204" pitchFamily="34" charset="-122"/>
              </a:rPr>
              <a:t>接口，</a:t>
            </a:r>
            <a:r>
              <a:rPr kumimoji="1" lang="en-US" altLang="zh-CN" sz="2400" dirty="0" err="1">
                <a:latin typeface="Microsoft YaHei" panose="020B0503020204020204" pitchFamily="34" charset="-122"/>
                <a:ea typeface="Microsoft YaHei" panose="020B0503020204020204" pitchFamily="34" charset="-122"/>
              </a:rPr>
              <a:t>Iterable</a:t>
            </a:r>
            <a:r>
              <a:rPr kumimoji="1" lang="zh-CN" altLang="en-US" sz="2400" dirty="0">
                <a:latin typeface="Microsoft YaHei" panose="020B0503020204020204" pitchFamily="34" charset="-122"/>
                <a:ea typeface="Microsoft YaHei" panose="020B0503020204020204" pitchFamily="34" charset="-122"/>
              </a:rPr>
              <a:t>接口实现后的功能是“返回”一个迭代器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我们常用的实现了该接口的子接口有</a:t>
            </a:r>
            <a:r>
              <a:rPr kumimoji="1" lang="en-US" altLang="zh-CN" sz="2400" dirty="0">
                <a:latin typeface="Microsoft YaHei" panose="020B0503020204020204" pitchFamily="34" charset="-122"/>
                <a:ea typeface="Microsoft YaHei" panose="020B0503020204020204" pitchFamily="34" charset="-122"/>
              </a:rPr>
              <a:t>: Collection&lt;E&gt;, Deque&lt;E&gt;, List&lt;E&gt;, Queue&lt;E&gt;, Set&lt;E&gt; </a:t>
            </a:r>
            <a:r>
              <a:rPr kumimoji="1" lang="zh-CN" altLang="en-US" sz="2400" dirty="0">
                <a:latin typeface="Microsoft YaHei" panose="020B0503020204020204" pitchFamily="34" charset="-122"/>
                <a:ea typeface="Microsoft YaHei" panose="020B0503020204020204" pitchFamily="34" charset="-122"/>
              </a:rPr>
              <a:t>等</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该接口的</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方法返回一个标准的</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实现。实现这个接口允许对象成为 </a:t>
            </a:r>
            <a:r>
              <a:rPr kumimoji="1" lang="en-US" altLang="zh-CN" sz="2400" dirty="0">
                <a:latin typeface="Microsoft YaHei" panose="020B0503020204020204" pitchFamily="34" charset="-122"/>
                <a:ea typeface="Microsoft YaHei" panose="020B0503020204020204" pitchFamily="34" charset="-122"/>
              </a:rPr>
              <a:t>Foreach </a:t>
            </a:r>
            <a:r>
              <a:rPr kumimoji="1" lang="zh-CN" altLang="en-US" sz="2400" dirty="0">
                <a:latin typeface="Microsoft YaHei" panose="020B0503020204020204" pitchFamily="34" charset="-122"/>
                <a:ea typeface="Microsoft YaHei" panose="020B0503020204020204" pitchFamily="34" charset="-122"/>
              </a:rPr>
              <a:t>语句的目标。就可以通过</a:t>
            </a:r>
            <a:r>
              <a:rPr kumimoji="1" lang="en-US" altLang="zh-CN" sz="2400" dirty="0">
                <a:latin typeface="Microsoft YaHei" panose="020B0503020204020204" pitchFamily="34" charset="-122"/>
                <a:ea typeface="Microsoft YaHei" panose="020B0503020204020204" pitchFamily="34" charset="-122"/>
              </a:rPr>
              <a:t>Foreach</a:t>
            </a:r>
            <a:r>
              <a:rPr kumimoji="1" lang="zh-CN" altLang="en-US" sz="2400" dirty="0">
                <a:latin typeface="Microsoft YaHei" panose="020B0503020204020204" pitchFamily="34" charset="-122"/>
                <a:ea typeface="Microsoft YaHei" panose="020B0503020204020204" pitchFamily="34" charset="-122"/>
              </a:rPr>
              <a:t>语法遍历你的底层序列。</a:t>
            </a:r>
          </a:p>
          <a:p>
            <a:endParaRPr kumimoji="1" lang="zh-CN" altLang="en-US"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Iterable</a:t>
            </a:r>
            <a:r>
              <a:rPr kumimoji="1" lang="zh-CN" altLang="en-US" sz="2400" dirty="0">
                <a:latin typeface="Microsoft YaHei" panose="020B0503020204020204" pitchFamily="34" charset="-122"/>
                <a:ea typeface="Microsoft YaHei" panose="020B0503020204020204" pitchFamily="34" charset="-122"/>
              </a:rPr>
              <a:t>接口包含一个能够产生</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iterator()</a:t>
            </a:r>
            <a:r>
              <a:rPr kumimoji="1" lang="zh-CN" altLang="en-US" sz="2400" dirty="0">
                <a:latin typeface="Microsoft YaHei" panose="020B0503020204020204" pitchFamily="34" charset="-122"/>
                <a:ea typeface="Microsoft YaHei" panose="020B0503020204020204" pitchFamily="34" charset="-122"/>
              </a:rPr>
              <a:t>方法，并且</a:t>
            </a:r>
            <a:r>
              <a:rPr kumimoji="1" lang="en-US" altLang="zh-CN" sz="2400" dirty="0" err="1">
                <a:latin typeface="Microsoft YaHei" panose="020B0503020204020204" pitchFamily="34" charset="-122"/>
                <a:ea typeface="Microsoft YaHei" panose="020B0503020204020204" pitchFamily="34" charset="-122"/>
              </a:rPr>
              <a:t>Iterable</a:t>
            </a:r>
            <a:r>
              <a:rPr kumimoji="1" lang="zh-CN" altLang="en-US" sz="2400" dirty="0">
                <a:latin typeface="Microsoft YaHei" panose="020B0503020204020204" pitchFamily="34" charset="-122"/>
                <a:ea typeface="Microsoft YaHei" panose="020B0503020204020204" pitchFamily="34" charset="-122"/>
              </a:rPr>
              <a:t>接口被</a:t>
            </a:r>
            <a:r>
              <a:rPr kumimoji="1" lang="en-US" altLang="zh-CN" sz="2400" dirty="0">
                <a:latin typeface="Microsoft YaHei" panose="020B0503020204020204" pitchFamily="34" charset="-122"/>
                <a:ea typeface="Microsoft YaHei" panose="020B0503020204020204" pitchFamily="34" charset="-122"/>
              </a:rPr>
              <a:t>foreach</a:t>
            </a:r>
            <a:r>
              <a:rPr kumimoji="1" lang="zh-CN" altLang="en-US" sz="2400" dirty="0">
                <a:latin typeface="Microsoft YaHei" panose="020B0503020204020204" pitchFamily="34" charset="-122"/>
                <a:ea typeface="Microsoft YaHei" panose="020B0503020204020204" pitchFamily="34" charset="-122"/>
              </a:rPr>
              <a:t>用来在序列中移动。因此如果创建了任何实现</a:t>
            </a:r>
            <a:r>
              <a:rPr kumimoji="1" lang="en-US" altLang="zh-CN" sz="2400" dirty="0" err="1">
                <a:latin typeface="Microsoft YaHei" panose="020B0503020204020204" pitchFamily="34" charset="-122"/>
                <a:ea typeface="Microsoft YaHei" panose="020B0503020204020204" pitchFamily="34" charset="-122"/>
              </a:rPr>
              <a:t>Iterable</a:t>
            </a:r>
            <a:r>
              <a:rPr kumimoji="1" lang="zh-CN" altLang="en-US" sz="2400" dirty="0">
                <a:latin typeface="Microsoft YaHei" panose="020B0503020204020204" pitchFamily="34" charset="-122"/>
                <a:ea typeface="Microsoft YaHei" panose="020B0503020204020204" pitchFamily="34" charset="-122"/>
              </a:rPr>
              <a:t>接口的类，都可以将它用于</a:t>
            </a:r>
            <a:r>
              <a:rPr kumimoji="1" lang="en-US" altLang="zh-CN" sz="2400" dirty="0">
                <a:latin typeface="Microsoft YaHei" panose="020B0503020204020204" pitchFamily="34" charset="-122"/>
                <a:ea typeface="Microsoft YaHei" panose="020B0503020204020204" pitchFamily="34" charset="-122"/>
              </a:rPr>
              <a:t>foreach</a:t>
            </a:r>
            <a:r>
              <a:rPr kumimoji="1" lang="zh-CN" altLang="en-US" sz="2400" dirty="0">
                <a:latin typeface="Microsoft YaHei" panose="020B0503020204020204" pitchFamily="34" charset="-122"/>
                <a:ea typeface="Microsoft YaHei" panose="020B0503020204020204" pitchFamily="34" charset="-122"/>
              </a:rPr>
              <a:t>语句中。</a:t>
            </a:r>
          </a:p>
        </p:txBody>
      </p:sp>
    </p:spTree>
    <p:extLst>
      <p:ext uri="{BB962C8B-B14F-4D97-AF65-F5344CB8AC3E}">
        <p14:creationId xmlns:p14="http://schemas.microsoft.com/office/powerpoint/2010/main" val="1764385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先来看个例子</a:t>
            </a:r>
            <a:endParaRPr kumimoji="1" lang="en-US" altLang="zh-CN" sz="4800" dirty="0">
              <a:ea typeface="Microsoft YaHei" panose="020B0503020204020204" pitchFamily="34" charset="-122"/>
            </a:endParaRPr>
          </a:p>
        </p:txBody>
      </p:sp>
      <p:pic>
        <p:nvPicPr>
          <p:cNvPr id="3" name="图片 2">
            <a:extLst>
              <a:ext uri="{FF2B5EF4-FFF2-40B4-BE49-F238E27FC236}">
                <a16:creationId xmlns:a16="http://schemas.microsoft.com/office/drawing/2014/main" id="{FDCACC70-0835-C343-8B66-ABF95E84F4E9}"/>
              </a:ext>
            </a:extLst>
          </p:cNvPr>
          <p:cNvPicPr>
            <a:picLocks noChangeAspect="1"/>
          </p:cNvPicPr>
          <p:nvPr/>
        </p:nvPicPr>
        <p:blipFill>
          <a:blip r:embed="rId4"/>
          <a:stretch>
            <a:fillRect/>
          </a:stretch>
        </p:blipFill>
        <p:spPr>
          <a:xfrm>
            <a:off x="996851" y="2170952"/>
            <a:ext cx="4640179" cy="3467100"/>
          </a:xfrm>
          <a:prstGeom prst="rect">
            <a:avLst/>
          </a:prstGeom>
        </p:spPr>
      </p:pic>
      <p:pic>
        <p:nvPicPr>
          <p:cNvPr id="5" name="图片 4">
            <a:extLst>
              <a:ext uri="{FF2B5EF4-FFF2-40B4-BE49-F238E27FC236}">
                <a16:creationId xmlns:a16="http://schemas.microsoft.com/office/drawing/2014/main" id="{5EA78D91-A88B-2646-BB9E-FAAFD44AF164}"/>
              </a:ext>
            </a:extLst>
          </p:cNvPr>
          <p:cNvPicPr>
            <a:picLocks noChangeAspect="1"/>
          </p:cNvPicPr>
          <p:nvPr/>
        </p:nvPicPr>
        <p:blipFill>
          <a:blip r:embed="rId5"/>
          <a:stretch>
            <a:fillRect/>
          </a:stretch>
        </p:blipFill>
        <p:spPr>
          <a:xfrm>
            <a:off x="6429667" y="2170952"/>
            <a:ext cx="4902200" cy="3467100"/>
          </a:xfrm>
          <a:prstGeom prst="rect">
            <a:avLst/>
          </a:prstGeom>
        </p:spPr>
      </p:pic>
      <p:sp>
        <p:nvSpPr>
          <p:cNvPr id="6" name="文本框 5">
            <a:extLst>
              <a:ext uri="{FF2B5EF4-FFF2-40B4-BE49-F238E27FC236}">
                <a16:creationId xmlns:a16="http://schemas.microsoft.com/office/drawing/2014/main" id="{6CA1CC90-2D2F-BC4C-8394-A98B21B7A820}"/>
              </a:ext>
            </a:extLst>
          </p:cNvPr>
          <p:cNvSpPr txBox="1"/>
          <p:nvPr/>
        </p:nvSpPr>
        <p:spPr>
          <a:xfrm>
            <a:off x="2765910" y="5830947"/>
            <a:ext cx="6660180" cy="923330"/>
          </a:xfrm>
          <a:prstGeom prst="rect">
            <a:avLst/>
          </a:prstGeom>
          <a:solidFill>
            <a:schemeClr val="accent2"/>
          </a:solidFill>
        </p:spPr>
        <p:txBody>
          <a:bodyPr wrap="square" rtlCol="0">
            <a:spAutoFit/>
          </a:bodyPr>
          <a:lstStyle/>
          <a:p>
            <a:r>
              <a:rPr kumimoji="1" lang="zh-CN" altLang="en-US" dirty="0">
                <a:solidFill>
                  <a:schemeClr val="bg1"/>
                </a:solidFill>
              </a:rPr>
              <a:t>两个栈的处理逻辑一摸一样，就是处理的数据类型不一样，难道为了不同的数据类型，要分开定义不同的类吗？有 </a:t>
            </a:r>
            <a:r>
              <a:rPr kumimoji="1" lang="en-US" altLang="zh-CN" dirty="0">
                <a:solidFill>
                  <a:schemeClr val="bg1"/>
                </a:solidFill>
              </a:rPr>
              <a:t>x</a:t>
            </a:r>
            <a:r>
              <a:rPr kumimoji="1" lang="zh-CN" altLang="en-US" dirty="0">
                <a:solidFill>
                  <a:schemeClr val="bg1"/>
                </a:solidFill>
              </a:rPr>
              <a:t>个数据类型，就要有</a:t>
            </a:r>
            <a:r>
              <a:rPr kumimoji="1" lang="en-US" altLang="zh-CN" dirty="0">
                <a:solidFill>
                  <a:schemeClr val="bg1"/>
                </a:solidFill>
              </a:rPr>
              <a:t>X</a:t>
            </a:r>
            <a:r>
              <a:rPr kumimoji="1" lang="zh-CN" altLang="en-US" dirty="0">
                <a:solidFill>
                  <a:schemeClr val="bg1"/>
                </a:solidFill>
              </a:rPr>
              <a:t>个类，这显然不合理</a:t>
            </a:r>
          </a:p>
        </p:txBody>
      </p:sp>
    </p:spTree>
    <p:extLst>
      <p:ext uri="{BB962C8B-B14F-4D97-AF65-F5344CB8AC3E}">
        <p14:creationId xmlns:p14="http://schemas.microsoft.com/office/powerpoint/2010/main" val="3977887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迭代器的应用</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6A176673-680A-EF4A-A3AC-4A85DAFEC050}"/>
              </a:ext>
            </a:extLst>
          </p:cNvPr>
          <p:cNvSpPr txBox="1"/>
          <p:nvPr/>
        </p:nvSpPr>
        <p:spPr>
          <a:xfrm>
            <a:off x="1108363" y="2327564"/>
            <a:ext cx="9975273" cy="830997"/>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1.For</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each</a:t>
            </a:r>
          </a:p>
          <a:p>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while(</a:t>
            </a:r>
            <a:r>
              <a:rPr kumimoji="1" lang="en-US" altLang="zh-CN" sz="2400" dirty="0" err="1">
                <a:latin typeface="Microsoft YaHei" panose="020B0503020204020204" pitchFamily="34" charset="-122"/>
                <a:ea typeface="Microsoft YaHei" panose="020B0503020204020204" pitchFamily="34" charset="-122"/>
              </a:rPr>
              <a:t>it.hasnext</a:t>
            </a:r>
            <a:r>
              <a:rPr kumimoji="1"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883380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迭代器总结</a:t>
            </a:r>
            <a:endParaRPr kumimoji="1" lang="en-US" altLang="zh-CN" sz="4800" dirty="0">
              <a:ea typeface="Microsoft YaHei" panose="020B0503020204020204" pitchFamily="34" charset="-122"/>
            </a:endParaRPr>
          </a:p>
        </p:txBody>
      </p:sp>
      <p:sp>
        <p:nvSpPr>
          <p:cNvPr id="59" name="文本框 58">
            <a:extLst>
              <a:ext uri="{FF2B5EF4-FFF2-40B4-BE49-F238E27FC236}">
                <a16:creationId xmlns:a16="http://schemas.microsoft.com/office/drawing/2014/main" id="{C5FC2D10-728A-A94B-9F65-0D0BC460F967}"/>
              </a:ext>
            </a:extLst>
          </p:cNvPr>
          <p:cNvSpPr txBox="1"/>
          <p:nvPr/>
        </p:nvSpPr>
        <p:spPr>
          <a:xfrm>
            <a:off x="1662545" y="2493818"/>
            <a:ext cx="10037618"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先有个简单的概念：</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a:t>
            </a:r>
            <a:r>
              <a:rPr kumimoji="1" lang="zh-CN" altLang="en-US" sz="2400" dirty="0">
                <a:solidFill>
                  <a:schemeClr val="accent2"/>
                </a:solidFill>
                <a:latin typeface="Microsoft YaHei" panose="020B0503020204020204" pitchFamily="34" charset="-122"/>
                <a:ea typeface="Microsoft YaHei" panose="020B0503020204020204" pitchFamily="34" charset="-122"/>
              </a:rPr>
              <a:t>是什么</a:t>
            </a:r>
            <a:r>
              <a:rPr kumimoji="1" lang="zh-CN" altLang="en-US" sz="2400" dirty="0">
                <a:latin typeface="Microsoft YaHei" panose="020B0503020204020204" pitchFamily="34" charset="-122"/>
                <a:ea typeface="Microsoft YaHei" panose="020B0503020204020204" pitchFamily="34" charset="-122"/>
              </a:rPr>
              <a:t>：迭代器是一个接口，可以被不同的类实现</a:t>
            </a:r>
            <a:r>
              <a:rPr kumimoji="1" lang="en-US" altLang="zh-CN" sz="2400" dirty="0">
                <a:latin typeface="Microsoft YaHei" panose="020B0503020204020204" pitchFamily="34" charset="-122"/>
                <a:ea typeface="Microsoft YaHei" panose="020B0503020204020204" pitchFamily="34" charset="-122"/>
              </a:rPr>
              <a:t>(implement)</a:t>
            </a: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a:t>
            </a:r>
            <a:r>
              <a:rPr kumimoji="1" lang="zh-CN" altLang="en-US" sz="2400" dirty="0">
                <a:solidFill>
                  <a:schemeClr val="accent2"/>
                </a:solidFill>
                <a:latin typeface="Microsoft YaHei" panose="020B0503020204020204" pitchFamily="34" charset="-122"/>
                <a:ea typeface="Microsoft YaHei" panose="020B0503020204020204" pitchFamily="34" charset="-122"/>
              </a:rPr>
              <a:t>用来干嘛</a:t>
            </a:r>
            <a:r>
              <a:rPr kumimoji="1" lang="zh-CN" altLang="en-US" sz="2400" dirty="0">
                <a:latin typeface="Microsoft YaHei" panose="020B0503020204020204" pitchFamily="34" charset="-122"/>
                <a:ea typeface="Microsoft YaHei" panose="020B0503020204020204" pitchFamily="34" charset="-122"/>
              </a:rPr>
              <a:t>：用来遍历不同容器，访问容器中的元素，功能和</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循环中</a:t>
            </a:r>
            <a:r>
              <a:rPr kumimoji="1" lang="en-US" altLang="zh-CN" sz="2400" dirty="0" err="1">
                <a:latin typeface="Microsoft YaHei" panose="020B0503020204020204" pitchFamily="34" charset="-122"/>
                <a:ea typeface="Microsoft YaHei" panose="020B0503020204020204" pitchFamily="34" charset="-122"/>
              </a:rPr>
              <a:t>i</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err="1">
                <a:latin typeface="Microsoft YaHei" panose="020B0503020204020204" pitchFamily="34" charset="-122"/>
                <a:ea typeface="Microsoft YaHei" panose="020B0503020204020204" pitchFamily="34" charset="-122"/>
              </a:rPr>
              <a:t>i</a:t>
            </a:r>
            <a:r>
              <a:rPr kumimoji="1" lang="zh-CN" altLang="en-US" sz="2400" dirty="0">
                <a:latin typeface="Microsoft YaHei" panose="020B0503020204020204" pitchFamily="34" charset="-122"/>
                <a:ea typeface="Microsoft YaHei" panose="020B0503020204020204" pitchFamily="34" charset="-122"/>
              </a:rPr>
              <a:t>下标作用类似。</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a:t>
            </a:r>
            <a:r>
              <a:rPr kumimoji="1" lang="en-US" altLang="zh-CN" sz="2400" dirty="0" err="1">
                <a:latin typeface="Microsoft YaHei" panose="020B0503020204020204" pitchFamily="34" charset="-122"/>
                <a:ea typeface="Microsoft YaHei" panose="020B0503020204020204" pitchFamily="34" charset="-122"/>
              </a:rPr>
              <a:t>i</a:t>
            </a:r>
            <a:r>
              <a:rPr kumimoji="1" lang="zh-CN" altLang="en-US" sz="2400" dirty="0">
                <a:latin typeface="Microsoft YaHei" panose="020B0503020204020204" pitchFamily="34" charset="-122"/>
                <a:ea typeface="Microsoft YaHei" panose="020B0503020204020204" pitchFamily="34" charset="-122"/>
              </a:rPr>
              <a:t>不同之处：迭代器因为是接口</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行为的抽象</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，它适用于各个容器。而 </a:t>
            </a:r>
            <a:r>
              <a:rPr kumimoji="1" lang="en-US" altLang="zh-CN" sz="2400" dirty="0" err="1">
                <a:latin typeface="Microsoft YaHei" panose="020B0503020204020204" pitchFamily="34" charset="-122"/>
                <a:ea typeface="Microsoft YaHei" panose="020B0503020204020204" pitchFamily="34" charset="-122"/>
              </a:rPr>
              <a:t>i</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这样的模式不适用于所有容器。</a:t>
            </a:r>
          </a:p>
        </p:txBody>
      </p:sp>
    </p:spTree>
    <p:extLst>
      <p:ext uri="{BB962C8B-B14F-4D97-AF65-F5344CB8AC3E}">
        <p14:creationId xmlns:p14="http://schemas.microsoft.com/office/powerpoint/2010/main" val="2170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容器的一些注意</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1761048" y="2624096"/>
            <a:ext cx="9253728" cy="58105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总结</a:t>
            </a:r>
          </a:p>
        </p:txBody>
      </p:sp>
      <p:sp>
        <p:nvSpPr>
          <p:cNvPr id="5" name="文本框 4">
            <a:extLst>
              <a:ext uri="{FF2B5EF4-FFF2-40B4-BE49-F238E27FC236}">
                <a16:creationId xmlns:a16="http://schemas.microsoft.com/office/drawing/2014/main" id="{73D1BE9C-DBDC-B448-981D-EFB9E5CF4629}"/>
              </a:ext>
            </a:extLst>
          </p:cNvPr>
          <p:cNvSpPr txBox="1"/>
          <p:nvPr/>
        </p:nvSpPr>
        <p:spPr>
          <a:xfrm>
            <a:off x="4260271" y="5426157"/>
            <a:ext cx="5206200" cy="961225"/>
          </a:xfrm>
          <a:prstGeom prst="rect">
            <a:avLst/>
          </a:prstGeom>
          <a:solidFill>
            <a:schemeClr val="accent2"/>
          </a:solidFill>
        </p:spPr>
        <p:txBody>
          <a:bodyPr wrap="square" rtlCol="0">
            <a:spAutoFit/>
          </a:bodyPr>
          <a:lstStyle/>
          <a:p>
            <a:pPr>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可以简单地认为：容器就是数据结构。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请同学们和我们的数据结构课对应地学习</a:t>
            </a:r>
          </a:p>
        </p:txBody>
      </p:sp>
    </p:spTree>
    <p:extLst>
      <p:ext uri="{BB962C8B-B14F-4D97-AF65-F5344CB8AC3E}">
        <p14:creationId xmlns:p14="http://schemas.microsoft.com/office/powerpoint/2010/main" val="451877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06AE9C-CD2E-654C-823A-C4227D48DE96}"/>
              </a:ext>
            </a:extLst>
          </p:cNvPr>
          <p:cNvSpPr txBox="1"/>
          <p:nvPr/>
        </p:nvSpPr>
        <p:spPr>
          <a:xfrm>
            <a:off x="1517904" y="2921168"/>
            <a:ext cx="9948672" cy="1015663"/>
          </a:xfrm>
          <a:prstGeom prst="rect">
            <a:avLst/>
          </a:prstGeom>
          <a:noFill/>
        </p:spPr>
        <p:txBody>
          <a:bodyPr wrap="square" rtlCol="0">
            <a:spAutoFit/>
          </a:bodyPr>
          <a:lstStyle/>
          <a:p>
            <a:pPr lvl="0" algn="ctr"/>
            <a:r>
              <a:rPr kumimoji="1" lang="zh-CN" altLang="en-US" sz="6000" dirty="0">
                <a:solidFill>
                  <a:prstClr val="black"/>
                </a:solidFill>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val="2502446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06AE9C-CD2E-654C-823A-C4227D48DE96}"/>
              </a:ext>
            </a:extLst>
          </p:cNvPr>
          <p:cNvSpPr txBox="1"/>
          <p:nvPr/>
        </p:nvSpPr>
        <p:spPr>
          <a:xfrm>
            <a:off x="1517904" y="2921168"/>
            <a:ext cx="9948672" cy="1015663"/>
          </a:xfrm>
          <a:prstGeom prst="rect">
            <a:avLst/>
          </a:prstGeom>
          <a:noFill/>
        </p:spPr>
        <p:txBody>
          <a:bodyPr wrap="square" rtlCol="0">
            <a:spAutoFit/>
          </a:bodyPr>
          <a:lstStyle/>
          <a:p>
            <a:pPr lvl="0" algn="ctr"/>
            <a:r>
              <a:rPr kumimoji="1" lang="zh-CN" altLang="en-US" sz="6000" dirty="0">
                <a:solidFill>
                  <a:prstClr val="black"/>
                </a:solidFill>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val="862366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8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泛型来帮忙</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1609344" y="1682496"/>
            <a:ext cx="9253728" cy="3905043"/>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简单说，泛型是泛数据类型</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应用场景：</a:t>
            </a:r>
            <a:endParaRPr kumimoji="1" lang="en-US" altLang="zh-CN" sz="2400" b="1" u="sng" dirty="0">
              <a:latin typeface="Microsoft YaHei" panose="020B0503020204020204" pitchFamily="34" charset="-122"/>
              <a:ea typeface="Microsoft YaHei" panose="020B0503020204020204" pitchFamily="34" charset="-122"/>
            </a:endParaRPr>
          </a:p>
          <a:p>
            <a:pPr>
              <a:lnSpc>
                <a:spcPct val="150000"/>
              </a:lnSpc>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一个容器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数据结构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，逻辑相同，但放置元素类型不同。</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主要用法：</a:t>
            </a:r>
            <a:endParaRPr kumimoji="1" lang="en-US" altLang="zh-CN" sz="2400" b="1" u="sng" dirty="0">
              <a:latin typeface="Microsoft YaHei" panose="020B0503020204020204" pitchFamily="34" charset="-122"/>
              <a:ea typeface="Microsoft YaHei" panose="020B0503020204020204" pitchFamily="34" charset="-122"/>
            </a:endParaRPr>
          </a:p>
          <a:p>
            <a:pPr marL="914400" lvl="1"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泛型类</a:t>
            </a:r>
            <a:endParaRPr kumimoji="1" lang="en-US" altLang="zh-CN" sz="2400" dirty="0">
              <a:latin typeface="Microsoft YaHei" panose="020B0503020204020204" pitchFamily="34" charset="-122"/>
              <a:ea typeface="Microsoft YaHei" panose="020B0503020204020204" pitchFamily="34" charset="-122"/>
            </a:endParaRPr>
          </a:p>
          <a:p>
            <a:pPr marL="914400" lvl="1"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泛型方法</a:t>
            </a:r>
            <a:endParaRPr kumimoji="1" lang="en-US" altLang="zh-CN" sz="2400" dirty="0">
              <a:latin typeface="Microsoft YaHei" panose="020B0503020204020204" pitchFamily="34" charset="-122"/>
              <a:ea typeface="Microsoft YaHei" panose="020B0503020204020204" pitchFamily="34" charset="-122"/>
            </a:endParaRPr>
          </a:p>
          <a:p>
            <a:pPr marL="914400" lvl="1"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    泛型接口</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24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泛型类</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1761048" y="2624096"/>
            <a:ext cx="9253728"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介绍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个例子</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元组  </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zh-CN" altLang="en-US" sz="2400" dirty="0">
                <a:latin typeface="Microsoft YaHei" panose="020B0503020204020204" pitchFamily="34" charset="-122"/>
                <a:ea typeface="Microsoft YaHei" panose="020B0503020204020204" pitchFamily="34" charset="-122"/>
              </a:rPr>
              <a:t>栈</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410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泛型类</a:t>
            </a:r>
            <a:r>
              <a:rPr kumimoji="1" lang="en-US" altLang="zh-CN" sz="4800" dirty="0">
                <a:ea typeface="Microsoft YaHei" panose="020B0503020204020204" pitchFamily="34" charset="-122"/>
              </a:rPr>
              <a:t>1---</a:t>
            </a:r>
            <a:r>
              <a:rPr kumimoji="1" lang="zh-CN" altLang="en-US" sz="4800" dirty="0">
                <a:ea typeface="Microsoft YaHei" panose="020B0503020204020204" pitchFamily="34" charset="-122"/>
              </a:rPr>
              <a:t>元组</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467360" y="2600960"/>
            <a:ext cx="5242560" cy="2797048"/>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应用场景：</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一个方法的</a:t>
            </a:r>
            <a:r>
              <a:rPr kumimoji="1" lang="en-US" altLang="zh-CN" sz="2400" dirty="0">
                <a:latin typeface="Microsoft YaHei" panose="020B0503020204020204" pitchFamily="34" charset="-122"/>
                <a:ea typeface="Microsoft YaHei" panose="020B0503020204020204" pitchFamily="34" charset="-122"/>
              </a:rPr>
              <a:t>return </a:t>
            </a:r>
            <a:r>
              <a:rPr kumimoji="1" lang="zh-CN" altLang="en-US" sz="2400" dirty="0">
                <a:latin typeface="Microsoft YaHei" panose="020B0503020204020204" pitchFamily="34" charset="-122"/>
                <a:ea typeface="Microsoft YaHei" panose="020B0503020204020204" pitchFamily="34" charset="-122"/>
              </a:rPr>
              <a:t>语句只能返回</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个对象，但当你需要返回多个对象，时就需要元组了 ，它能打包返回的</a:t>
            </a:r>
            <a:r>
              <a:rPr kumimoji="1" lang="zh-CN" altLang="en-US" sz="2400" dirty="0">
                <a:solidFill>
                  <a:schemeClr val="accent2"/>
                </a:solidFill>
                <a:latin typeface="Microsoft YaHei" panose="020B0503020204020204" pitchFamily="34" charset="-122"/>
                <a:ea typeface="Microsoft YaHei" panose="020B0503020204020204" pitchFamily="34" charset="-122"/>
              </a:rPr>
              <a:t>多个</a:t>
            </a:r>
            <a:r>
              <a:rPr kumimoji="1" lang="zh-CN" altLang="en-US" sz="2400" dirty="0">
                <a:latin typeface="Microsoft YaHei" panose="020B0503020204020204" pitchFamily="34" charset="-122"/>
                <a:ea typeface="Microsoft YaHei" panose="020B0503020204020204" pitchFamily="34" charset="-122"/>
              </a:rPr>
              <a:t>对象。</a:t>
            </a:r>
          </a:p>
        </p:txBody>
      </p:sp>
      <p:pic>
        <p:nvPicPr>
          <p:cNvPr id="3" name="图片 2">
            <a:extLst>
              <a:ext uri="{FF2B5EF4-FFF2-40B4-BE49-F238E27FC236}">
                <a16:creationId xmlns:a16="http://schemas.microsoft.com/office/drawing/2014/main" id="{C3ADE3A8-A8FE-1F43-8883-D6575231BA4F}"/>
              </a:ext>
            </a:extLst>
          </p:cNvPr>
          <p:cNvPicPr>
            <a:picLocks noChangeAspect="1"/>
          </p:cNvPicPr>
          <p:nvPr/>
        </p:nvPicPr>
        <p:blipFill>
          <a:blip r:embed="rId4"/>
          <a:stretch>
            <a:fillRect/>
          </a:stretch>
        </p:blipFill>
        <p:spPr>
          <a:xfrm>
            <a:off x="6200140" y="1957298"/>
            <a:ext cx="5524500" cy="4711700"/>
          </a:xfrm>
          <a:prstGeom prst="rect">
            <a:avLst/>
          </a:prstGeom>
        </p:spPr>
      </p:pic>
      <p:sp>
        <p:nvSpPr>
          <p:cNvPr id="5" name="文本框 4">
            <a:extLst>
              <a:ext uri="{FF2B5EF4-FFF2-40B4-BE49-F238E27FC236}">
                <a16:creationId xmlns:a16="http://schemas.microsoft.com/office/drawing/2014/main" id="{0DAC30F5-01B6-4A41-ABF9-590419D31FD8}"/>
              </a:ext>
            </a:extLst>
          </p:cNvPr>
          <p:cNvSpPr txBox="1"/>
          <p:nvPr/>
        </p:nvSpPr>
        <p:spPr>
          <a:xfrm>
            <a:off x="10255824" y="2885440"/>
            <a:ext cx="853440" cy="369332"/>
          </a:xfrm>
          <a:prstGeom prst="rect">
            <a:avLst/>
          </a:prstGeom>
          <a:solidFill>
            <a:schemeClr val="accent2"/>
          </a:solidFill>
        </p:spPr>
        <p:txBody>
          <a:bodyPr wrap="square" rtlCol="0">
            <a:spAutoFit/>
          </a:bodyPr>
          <a:lstStyle/>
          <a:p>
            <a:r>
              <a:rPr kumimoji="1" lang="en-US" altLang="zh-CN" dirty="0">
                <a:solidFill>
                  <a:schemeClr val="bg1"/>
                </a:solidFill>
              </a:rPr>
              <a:t>2</a:t>
            </a:r>
            <a:r>
              <a:rPr kumimoji="1" lang="zh-CN" altLang="en-US" dirty="0">
                <a:solidFill>
                  <a:schemeClr val="bg1"/>
                </a:solidFill>
              </a:rPr>
              <a:t>元组</a:t>
            </a:r>
          </a:p>
        </p:txBody>
      </p:sp>
      <p:cxnSp>
        <p:nvCxnSpPr>
          <p:cNvPr id="7" name="直线箭头连接符 6">
            <a:extLst>
              <a:ext uri="{FF2B5EF4-FFF2-40B4-BE49-F238E27FC236}">
                <a16:creationId xmlns:a16="http://schemas.microsoft.com/office/drawing/2014/main" id="{3E18C702-A208-9948-9D80-CC42EA6BD2AE}"/>
              </a:ext>
            </a:extLst>
          </p:cNvPr>
          <p:cNvCxnSpPr/>
          <p:nvPr/>
        </p:nvCxnSpPr>
        <p:spPr>
          <a:xfrm flipH="1">
            <a:off x="9144000" y="3068320"/>
            <a:ext cx="11118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88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扩展：数据库中的元组</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7C1B0394-5035-0C4B-8A38-2B1CCA2CFC38}"/>
              </a:ext>
            </a:extLst>
          </p:cNvPr>
          <p:cNvSpPr txBox="1"/>
          <p:nvPr/>
        </p:nvSpPr>
        <p:spPr>
          <a:xfrm>
            <a:off x="2143760" y="2900680"/>
            <a:ext cx="8564880"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元组（</a:t>
            </a:r>
            <a:r>
              <a:rPr kumimoji="1" lang="en-US" altLang="zh-CN" sz="2400" dirty="0">
                <a:latin typeface="Microsoft YaHei" panose="020B0503020204020204" pitchFamily="34" charset="-122"/>
                <a:ea typeface="Microsoft YaHei" panose="020B0503020204020204" pitchFamily="34" charset="-122"/>
              </a:rPr>
              <a:t>tuple</a:t>
            </a:r>
            <a:r>
              <a:rPr kumimoji="1" lang="zh-CN" altLang="en-US" sz="2400" dirty="0">
                <a:latin typeface="Microsoft YaHei" panose="020B0503020204020204" pitchFamily="34" charset="-122"/>
                <a:ea typeface="Microsoft YaHei" panose="020B0503020204020204" pitchFamily="34" charset="-122"/>
              </a:rPr>
              <a:t>）也可以理解为关系数据库中的基本概念。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关系是一张表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比如学生信息表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表中的每行（每条记录）就是一个元组</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每个学生的信息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，每列就是一个属性。 在二维表里，元组也称为行。</a:t>
            </a:r>
          </a:p>
        </p:txBody>
      </p:sp>
    </p:spTree>
    <p:extLst>
      <p:ext uri="{BB962C8B-B14F-4D97-AF65-F5344CB8AC3E}">
        <p14:creationId xmlns:p14="http://schemas.microsoft.com/office/powerpoint/2010/main" val="282586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扩展：数据库元组例子</a:t>
            </a:r>
            <a:endParaRPr kumimoji="1" lang="en-US" altLang="zh-CN" sz="4800" dirty="0">
              <a:ea typeface="Microsoft YaHei" panose="020B0503020204020204" pitchFamily="34" charset="-122"/>
            </a:endParaRPr>
          </a:p>
        </p:txBody>
      </p:sp>
      <p:graphicFrame>
        <p:nvGraphicFramePr>
          <p:cNvPr id="5" name="表格 4">
            <a:extLst>
              <a:ext uri="{FF2B5EF4-FFF2-40B4-BE49-F238E27FC236}">
                <a16:creationId xmlns:a16="http://schemas.microsoft.com/office/drawing/2014/main" id="{3B13A573-7D4A-E145-9AFB-85F2677A2F17}"/>
              </a:ext>
            </a:extLst>
          </p:cNvPr>
          <p:cNvGraphicFramePr>
            <a:graphicFrameLocks noGrp="1"/>
          </p:cNvGraphicFramePr>
          <p:nvPr>
            <p:extLst>
              <p:ext uri="{D42A27DB-BD31-4B8C-83A1-F6EECF244321}">
                <p14:modId xmlns:p14="http://schemas.microsoft.com/office/powerpoint/2010/main" val="6108977"/>
              </p:ext>
            </p:extLst>
          </p:nvPr>
        </p:nvGraphicFramePr>
        <p:xfrm>
          <a:off x="169992" y="3492774"/>
          <a:ext cx="5377368" cy="830998"/>
        </p:xfrm>
        <a:graphic>
          <a:graphicData uri="http://schemas.openxmlformats.org/drawingml/2006/table">
            <a:tbl>
              <a:tblPr firstRow="1" bandRow="1">
                <a:tableStyleId>{5C22544A-7EE6-4342-B048-85BDC9FD1C3A}</a:tableStyleId>
              </a:tblPr>
              <a:tblGrid>
                <a:gridCol w="1344342">
                  <a:extLst>
                    <a:ext uri="{9D8B030D-6E8A-4147-A177-3AD203B41FA5}">
                      <a16:colId xmlns:a16="http://schemas.microsoft.com/office/drawing/2014/main" val="2133675187"/>
                    </a:ext>
                  </a:extLst>
                </a:gridCol>
                <a:gridCol w="1344342">
                  <a:extLst>
                    <a:ext uri="{9D8B030D-6E8A-4147-A177-3AD203B41FA5}">
                      <a16:colId xmlns:a16="http://schemas.microsoft.com/office/drawing/2014/main" val="2062372715"/>
                    </a:ext>
                  </a:extLst>
                </a:gridCol>
                <a:gridCol w="1344342">
                  <a:extLst>
                    <a:ext uri="{9D8B030D-6E8A-4147-A177-3AD203B41FA5}">
                      <a16:colId xmlns:a16="http://schemas.microsoft.com/office/drawing/2014/main" val="3484722506"/>
                    </a:ext>
                  </a:extLst>
                </a:gridCol>
                <a:gridCol w="1344342">
                  <a:extLst>
                    <a:ext uri="{9D8B030D-6E8A-4147-A177-3AD203B41FA5}">
                      <a16:colId xmlns:a16="http://schemas.microsoft.com/office/drawing/2014/main" val="4011020832"/>
                    </a:ext>
                  </a:extLst>
                </a:gridCol>
              </a:tblGrid>
              <a:tr h="415499">
                <a:tc>
                  <a:txBody>
                    <a:bodyPr/>
                    <a:lstStyle/>
                    <a:p>
                      <a:r>
                        <a:rPr lang="zh-CN" altLang="en-US" dirty="0"/>
                        <a:t>身份证号</a:t>
                      </a:r>
                    </a:p>
                  </a:txBody>
                  <a:tcPr/>
                </a:tc>
                <a:tc>
                  <a:txBody>
                    <a:bodyPr/>
                    <a:lstStyle/>
                    <a:p>
                      <a:r>
                        <a:rPr lang="zh-CN" altLang="en-US" dirty="0"/>
                        <a:t>姓名</a:t>
                      </a:r>
                    </a:p>
                  </a:txBody>
                  <a:tcPr/>
                </a:tc>
                <a:tc>
                  <a:txBody>
                    <a:bodyPr/>
                    <a:lstStyle/>
                    <a:p>
                      <a:r>
                        <a:rPr lang="zh-CN" altLang="en-US" dirty="0"/>
                        <a:t>性别</a:t>
                      </a:r>
                    </a:p>
                  </a:txBody>
                  <a:tcPr/>
                </a:tc>
                <a:tc>
                  <a:txBody>
                    <a:bodyPr/>
                    <a:lstStyle/>
                    <a:p>
                      <a:r>
                        <a:rPr lang="zh-CN" altLang="en-US" dirty="0"/>
                        <a:t>出生日期</a:t>
                      </a:r>
                    </a:p>
                  </a:txBody>
                  <a:tcPr/>
                </a:tc>
                <a:extLst>
                  <a:ext uri="{0D108BD9-81ED-4DB2-BD59-A6C34878D82A}">
                    <a16:rowId xmlns:a16="http://schemas.microsoft.com/office/drawing/2014/main" val="223734641"/>
                  </a:ext>
                </a:extLst>
              </a:tr>
              <a:tr h="415499">
                <a:tc>
                  <a:txBody>
                    <a:bodyPr/>
                    <a:lstStyle/>
                    <a:p>
                      <a:r>
                        <a:rPr lang="en-US" altLang="zh-CN" dirty="0"/>
                        <a:t>xxx</a:t>
                      </a:r>
                      <a:endParaRPr lang="zh-CN" altLang="en-US" dirty="0"/>
                    </a:p>
                  </a:txBody>
                  <a:tcPr/>
                </a:tc>
                <a:tc>
                  <a:txBody>
                    <a:bodyPr/>
                    <a:lstStyle/>
                    <a:p>
                      <a:r>
                        <a:rPr lang="zh-CN" altLang="en-US" dirty="0"/>
                        <a:t>帅哥或美女</a:t>
                      </a:r>
                    </a:p>
                  </a:txBody>
                  <a:tcPr/>
                </a:tc>
                <a:tc>
                  <a:txBody>
                    <a:bodyPr/>
                    <a:lstStyle/>
                    <a:p>
                      <a:r>
                        <a:rPr lang="en-US" altLang="zh-CN" dirty="0"/>
                        <a:t>x</a:t>
                      </a:r>
                      <a:endParaRPr lang="zh-CN" altLang="en-US" dirty="0"/>
                    </a:p>
                  </a:txBody>
                  <a:tcPr/>
                </a:tc>
                <a:tc>
                  <a:txBody>
                    <a:bodyPr/>
                    <a:lstStyle/>
                    <a:p>
                      <a:r>
                        <a:rPr lang="en-US" altLang="zh-CN" dirty="0"/>
                        <a:t>2000.</a:t>
                      </a:r>
                      <a:r>
                        <a:rPr lang="zh-CN" altLang="en-US" dirty="0"/>
                        <a:t> </a:t>
                      </a:r>
                      <a:r>
                        <a:rPr lang="en-US" altLang="zh-CN" dirty="0"/>
                        <a:t>1.1</a:t>
                      </a:r>
                      <a:endParaRPr lang="zh-CN" altLang="en-US" dirty="0"/>
                    </a:p>
                  </a:txBody>
                  <a:tcPr/>
                </a:tc>
                <a:extLst>
                  <a:ext uri="{0D108BD9-81ED-4DB2-BD59-A6C34878D82A}">
                    <a16:rowId xmlns:a16="http://schemas.microsoft.com/office/drawing/2014/main" val="2963805191"/>
                  </a:ext>
                </a:extLst>
              </a:tr>
            </a:tbl>
          </a:graphicData>
        </a:graphic>
      </p:graphicFrame>
      <p:pic>
        <p:nvPicPr>
          <p:cNvPr id="7" name="图片 6">
            <a:extLst>
              <a:ext uri="{FF2B5EF4-FFF2-40B4-BE49-F238E27FC236}">
                <a16:creationId xmlns:a16="http://schemas.microsoft.com/office/drawing/2014/main" id="{335A3A69-28D9-1E42-A857-23268D54E5B5}"/>
              </a:ext>
            </a:extLst>
          </p:cNvPr>
          <p:cNvPicPr>
            <a:picLocks noChangeAspect="1"/>
          </p:cNvPicPr>
          <p:nvPr/>
        </p:nvPicPr>
        <p:blipFill>
          <a:blip r:embed="rId4"/>
          <a:stretch>
            <a:fillRect/>
          </a:stretch>
        </p:blipFill>
        <p:spPr>
          <a:xfrm>
            <a:off x="6169848" y="1550997"/>
            <a:ext cx="5852160" cy="5289028"/>
          </a:xfrm>
          <a:prstGeom prst="rect">
            <a:avLst/>
          </a:prstGeom>
        </p:spPr>
      </p:pic>
    </p:spTree>
    <p:extLst>
      <p:ext uri="{BB962C8B-B14F-4D97-AF65-F5344CB8AC3E}">
        <p14:creationId xmlns:p14="http://schemas.microsoft.com/office/powerpoint/2010/main" val="25036293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23976</TotalTime>
  <Words>2281</Words>
  <Application>Microsoft Macintosh PowerPoint</Application>
  <PresentationFormat>宽屏</PresentationFormat>
  <Paragraphs>283</Paragraphs>
  <Slides>45</Slides>
  <Notes>44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等线</vt:lpstr>
      <vt:lpstr>等线 Light</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1139</cp:revision>
  <dcterms:created xsi:type="dcterms:W3CDTF">2019-09-24T01:18:33Z</dcterms:created>
  <dcterms:modified xsi:type="dcterms:W3CDTF">2020-04-18T04:47:01Z</dcterms:modified>
</cp:coreProperties>
</file>